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0"/>
  </p:notesMasterIdLst>
  <p:sldIdLst>
    <p:sldId id="256" r:id="rId2"/>
    <p:sldId id="303" r:id="rId3"/>
    <p:sldId id="308" r:id="rId4"/>
    <p:sldId id="341" r:id="rId5"/>
    <p:sldId id="343" r:id="rId6"/>
    <p:sldId id="342" r:id="rId7"/>
    <p:sldId id="331" r:id="rId8"/>
    <p:sldId id="338" r:id="rId9"/>
    <p:sldId id="300" r:id="rId10"/>
    <p:sldId id="340" r:id="rId11"/>
    <p:sldId id="318" r:id="rId12"/>
    <p:sldId id="344" r:id="rId13"/>
    <p:sldId id="345" r:id="rId14"/>
    <p:sldId id="319" r:id="rId15"/>
    <p:sldId id="339" r:id="rId16"/>
    <p:sldId id="336" r:id="rId17"/>
    <p:sldId id="325" r:id="rId18"/>
    <p:sldId id="337" r:id="rId19"/>
  </p:sldIdLst>
  <p:sldSz cx="9144000" cy="5143500" type="screen16x9"/>
  <p:notesSz cx="7010400" cy="9296400"/>
  <p:embeddedFontLst>
    <p:embeddedFont>
      <p:font typeface="Arial Black" panose="020B0A04020102020204" pitchFamily="34" charset="0"/>
      <p:bold r:id="rId21"/>
    </p:embeddedFont>
    <p:embeddedFont>
      <p:font typeface="Arial Rounded MT Bold" panose="020F0704030504030204" pitchFamily="34" charset="0"/>
      <p:regular r:id="rId22"/>
    </p:embeddedFont>
    <p:embeddedFont>
      <p:font typeface="Calibri" panose="020F0502020204030204" pitchFamily="34" charset="0"/>
      <p:regular r:id="rId23"/>
      <p:bold r:id="rId24"/>
      <p:italic r:id="rId25"/>
      <p:boldItalic r:id="rId26"/>
    </p:embeddedFont>
    <p:embeddedFont>
      <p:font typeface="Fira Sans Light" panose="020B0604020202020204" charset="0"/>
      <p:regular r:id="rId27"/>
      <p:bold r:id="rId28"/>
      <p:italic r:id="rId29"/>
      <p:boldItalic r:id="rId30"/>
    </p:embeddedFont>
    <p:embeddedFont>
      <p:font typeface="Fira Sans Medium" panose="020B0604020202020204" charset="0"/>
      <p:regular r:id="rId31"/>
      <p:bold r:id="rId32"/>
      <p:italic r:id="rId33"/>
      <p:boldItalic r:id="rId34"/>
    </p:embeddedFont>
    <p:embeddedFont>
      <p:font typeface="Fira Sans SemiBold" panose="020B060402020202020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13" autoAdjust="0"/>
  </p:normalViewPr>
  <p:slideViewPr>
    <p:cSldViewPr snapToGrid="0">
      <p:cViewPr>
        <p:scale>
          <a:sx n="96" d="100"/>
          <a:sy n="96" d="100"/>
        </p:scale>
        <p:origin x="645" y="5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8C59B-9325-4B45-917C-2EF590EDCD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7925A1A-16EB-4458-BFAB-B4F1F241D464}">
      <dgm:prSet phldrT="[Text]"/>
      <dgm:spPr>
        <a:solidFill>
          <a:schemeClr val="tx1">
            <a:lumMod val="75000"/>
            <a:lumOff val="25000"/>
          </a:schemeClr>
        </a:solidFill>
      </dgm:spPr>
      <dgm:t>
        <a:bodyPr/>
        <a:lstStyle/>
        <a:p>
          <a:r>
            <a:rPr lang="en-US" dirty="0"/>
            <a:t>Person</a:t>
          </a:r>
        </a:p>
      </dgm:t>
    </dgm:pt>
    <dgm:pt modelId="{A1D76C95-E27F-43F8-9BFF-8ADEDDB33077}" type="parTrans" cxnId="{623766D0-98A6-421D-8085-62BA4FA640AB}">
      <dgm:prSet/>
      <dgm:spPr/>
      <dgm:t>
        <a:bodyPr/>
        <a:lstStyle/>
        <a:p>
          <a:endParaRPr lang="en-US"/>
        </a:p>
      </dgm:t>
    </dgm:pt>
    <dgm:pt modelId="{B17B6539-7E56-4A52-A102-F29929840A70}" type="sibTrans" cxnId="{623766D0-98A6-421D-8085-62BA4FA640AB}">
      <dgm:prSet/>
      <dgm:spPr/>
      <dgm:t>
        <a:bodyPr/>
        <a:lstStyle/>
        <a:p>
          <a:endParaRPr lang="en-US"/>
        </a:p>
      </dgm:t>
    </dgm:pt>
    <dgm:pt modelId="{C3D7B994-20D0-4B10-9CF0-F04373F9B0EC}">
      <dgm:prSet phldrT="[Text]"/>
      <dgm:spPr>
        <a:solidFill>
          <a:srgbClr val="00B050"/>
        </a:solidFill>
      </dgm:spPr>
      <dgm:t>
        <a:bodyPr/>
        <a:lstStyle/>
        <a:p>
          <a:r>
            <a:rPr lang="en-US" dirty="0"/>
            <a:t>Parent/Guardian/Advocate</a:t>
          </a:r>
        </a:p>
      </dgm:t>
    </dgm:pt>
    <dgm:pt modelId="{C8077AFF-2E1B-41D5-BB68-AB4B309DB9ED}" type="parTrans" cxnId="{1A799666-72E4-4D40-9D87-9EA7A4D21863}">
      <dgm:prSet/>
      <dgm:spPr/>
      <dgm:t>
        <a:bodyPr/>
        <a:lstStyle/>
        <a:p>
          <a:endParaRPr lang="en-US"/>
        </a:p>
      </dgm:t>
    </dgm:pt>
    <dgm:pt modelId="{820F9F91-7CAE-481E-B278-6E3CC072750F}" type="sibTrans" cxnId="{1A799666-72E4-4D40-9D87-9EA7A4D21863}">
      <dgm:prSet/>
      <dgm:spPr/>
      <dgm:t>
        <a:bodyPr/>
        <a:lstStyle/>
        <a:p>
          <a:endParaRPr lang="en-US"/>
        </a:p>
      </dgm:t>
    </dgm:pt>
    <dgm:pt modelId="{73DFD9A5-3804-400A-9ADD-536502184E53}">
      <dgm:prSet phldrT="[Text]"/>
      <dgm:spPr>
        <a:solidFill>
          <a:srgbClr val="7030A0"/>
        </a:solidFill>
      </dgm:spPr>
      <dgm:t>
        <a:bodyPr/>
        <a:lstStyle/>
        <a:p>
          <a:r>
            <a:rPr lang="en-US" dirty="0"/>
            <a:t>Provider</a:t>
          </a:r>
        </a:p>
      </dgm:t>
    </dgm:pt>
    <dgm:pt modelId="{D07A88D1-855B-4ED5-9850-7EF68DDC5B20}" type="parTrans" cxnId="{45F707CB-C2F2-4013-BF62-3874AEF60C98}">
      <dgm:prSet/>
      <dgm:spPr/>
      <dgm:t>
        <a:bodyPr/>
        <a:lstStyle/>
        <a:p>
          <a:endParaRPr lang="en-US"/>
        </a:p>
      </dgm:t>
    </dgm:pt>
    <dgm:pt modelId="{7BEF38D2-E43E-4C62-BBED-AE391E8DCE10}" type="sibTrans" cxnId="{45F707CB-C2F2-4013-BF62-3874AEF60C98}">
      <dgm:prSet/>
      <dgm:spPr/>
      <dgm:t>
        <a:bodyPr/>
        <a:lstStyle/>
        <a:p>
          <a:endParaRPr lang="en-US"/>
        </a:p>
      </dgm:t>
    </dgm:pt>
    <dgm:pt modelId="{23A31B01-B7F9-44D5-9D8D-B558ACDD2B36}">
      <dgm:prSet phldrT="[Text]"/>
      <dgm:spPr>
        <a:solidFill>
          <a:srgbClr val="FFC000"/>
        </a:solidFill>
      </dgm:spPr>
      <dgm:t>
        <a:bodyPr/>
        <a:lstStyle/>
        <a:p>
          <a:r>
            <a:rPr lang="en-US" dirty="0"/>
            <a:t>ALL Others</a:t>
          </a:r>
        </a:p>
      </dgm:t>
    </dgm:pt>
    <dgm:pt modelId="{9CE2C17E-4C46-4AE3-A8F9-F8FAEA7F7258}" type="parTrans" cxnId="{E7F9E16F-6426-4397-8968-28BE1FFA318E}">
      <dgm:prSet/>
      <dgm:spPr/>
      <dgm:t>
        <a:bodyPr/>
        <a:lstStyle/>
        <a:p>
          <a:endParaRPr lang="en-US"/>
        </a:p>
      </dgm:t>
    </dgm:pt>
    <dgm:pt modelId="{A1836FF9-E6F6-4842-9B33-8CB2B4CD7806}" type="sibTrans" cxnId="{E7F9E16F-6426-4397-8968-28BE1FFA318E}">
      <dgm:prSet/>
      <dgm:spPr/>
      <dgm:t>
        <a:bodyPr/>
        <a:lstStyle/>
        <a:p>
          <a:endParaRPr lang="en-US"/>
        </a:p>
      </dgm:t>
    </dgm:pt>
    <dgm:pt modelId="{3740DF57-C4E9-4302-8782-A46D8596726F}">
      <dgm:prSet phldrT="[Text]"/>
      <dgm:spPr>
        <a:solidFill>
          <a:srgbClr val="0070C0"/>
        </a:solidFill>
      </dgm:spPr>
      <dgm:t>
        <a:bodyPr/>
        <a:lstStyle/>
        <a:p>
          <a:r>
            <a:rPr lang="en-US" dirty="0"/>
            <a:t>QIDP/SSA</a:t>
          </a:r>
        </a:p>
      </dgm:t>
    </dgm:pt>
    <dgm:pt modelId="{A760383E-C71A-49AF-9D2C-992E0B586549}" type="parTrans" cxnId="{7C4854E8-1613-4162-8E5B-935F488B5008}">
      <dgm:prSet/>
      <dgm:spPr/>
      <dgm:t>
        <a:bodyPr/>
        <a:lstStyle/>
        <a:p>
          <a:endParaRPr lang="en-US"/>
        </a:p>
      </dgm:t>
    </dgm:pt>
    <dgm:pt modelId="{139C963E-6AEE-47B9-B07E-D4B1C2BE7B29}" type="sibTrans" cxnId="{7C4854E8-1613-4162-8E5B-935F488B5008}">
      <dgm:prSet/>
      <dgm:spPr/>
      <dgm:t>
        <a:bodyPr/>
        <a:lstStyle/>
        <a:p>
          <a:endParaRPr lang="en-US"/>
        </a:p>
      </dgm:t>
    </dgm:pt>
    <dgm:pt modelId="{E561DD11-8349-4F54-B607-13D9B0FA3BED}" type="pres">
      <dgm:prSet presAssocID="{1D78C59B-9325-4B45-917C-2EF590EDCDE0}" presName="linear" presStyleCnt="0">
        <dgm:presLayoutVars>
          <dgm:dir/>
          <dgm:animLvl val="lvl"/>
          <dgm:resizeHandles val="exact"/>
        </dgm:presLayoutVars>
      </dgm:prSet>
      <dgm:spPr/>
    </dgm:pt>
    <dgm:pt modelId="{D6374229-FEBA-4C70-AFF2-8B91A3192CAC}" type="pres">
      <dgm:prSet presAssocID="{27925A1A-16EB-4458-BFAB-B4F1F241D464}" presName="parentLin" presStyleCnt="0"/>
      <dgm:spPr/>
    </dgm:pt>
    <dgm:pt modelId="{91C1B604-178C-431B-B4B8-41193F4763C9}" type="pres">
      <dgm:prSet presAssocID="{27925A1A-16EB-4458-BFAB-B4F1F241D464}" presName="parentLeftMargin" presStyleLbl="node1" presStyleIdx="0" presStyleCnt="5"/>
      <dgm:spPr/>
    </dgm:pt>
    <dgm:pt modelId="{FF5F61CB-842D-4D8A-965D-A383894BE38A}" type="pres">
      <dgm:prSet presAssocID="{27925A1A-16EB-4458-BFAB-B4F1F241D464}" presName="parentText" presStyleLbl="node1" presStyleIdx="0" presStyleCnt="5" custScaleX="65281" custLinFactNeighborX="-8182" custLinFactNeighborY="-908">
        <dgm:presLayoutVars>
          <dgm:chMax val="0"/>
          <dgm:bulletEnabled val="1"/>
        </dgm:presLayoutVars>
      </dgm:prSet>
      <dgm:spPr/>
    </dgm:pt>
    <dgm:pt modelId="{E728A8B4-4031-49E6-BC9E-314D843F1714}" type="pres">
      <dgm:prSet presAssocID="{27925A1A-16EB-4458-BFAB-B4F1F241D464}" presName="negativeSpace" presStyleCnt="0"/>
      <dgm:spPr/>
    </dgm:pt>
    <dgm:pt modelId="{3BD54A33-705E-4666-A18B-D90C24E8BA37}" type="pres">
      <dgm:prSet presAssocID="{27925A1A-16EB-4458-BFAB-B4F1F241D464}" presName="childText" presStyleLbl="conFgAcc1" presStyleIdx="0" presStyleCnt="5">
        <dgm:presLayoutVars>
          <dgm:bulletEnabled val="1"/>
        </dgm:presLayoutVars>
      </dgm:prSet>
      <dgm:spPr/>
    </dgm:pt>
    <dgm:pt modelId="{6FE4124A-93E7-4758-A2C1-190D8A0DEA5E}" type="pres">
      <dgm:prSet presAssocID="{B17B6539-7E56-4A52-A102-F29929840A70}" presName="spaceBetweenRectangles" presStyleCnt="0"/>
      <dgm:spPr/>
    </dgm:pt>
    <dgm:pt modelId="{90911C88-7460-4DA0-8975-20727F763DBB}" type="pres">
      <dgm:prSet presAssocID="{3740DF57-C4E9-4302-8782-A46D8596726F}" presName="parentLin" presStyleCnt="0"/>
      <dgm:spPr/>
    </dgm:pt>
    <dgm:pt modelId="{BD522590-B764-46B4-B43D-B32EB8EB3819}" type="pres">
      <dgm:prSet presAssocID="{3740DF57-C4E9-4302-8782-A46D8596726F}" presName="parentLeftMargin" presStyleLbl="node1" presStyleIdx="0" presStyleCnt="5"/>
      <dgm:spPr/>
    </dgm:pt>
    <dgm:pt modelId="{33B818CC-FD3F-4EAF-818D-02D064751C05}" type="pres">
      <dgm:prSet presAssocID="{3740DF57-C4E9-4302-8782-A46D8596726F}" presName="parentText" presStyleLbl="node1" presStyleIdx="1" presStyleCnt="5" custScaleX="68793">
        <dgm:presLayoutVars>
          <dgm:chMax val="0"/>
          <dgm:bulletEnabled val="1"/>
        </dgm:presLayoutVars>
      </dgm:prSet>
      <dgm:spPr/>
    </dgm:pt>
    <dgm:pt modelId="{5618AFFE-1741-481E-8037-D3E7DA2D0DA3}" type="pres">
      <dgm:prSet presAssocID="{3740DF57-C4E9-4302-8782-A46D8596726F}" presName="negativeSpace" presStyleCnt="0"/>
      <dgm:spPr/>
    </dgm:pt>
    <dgm:pt modelId="{3A658E89-DE09-4218-8B8D-ACBDC1E30AA0}" type="pres">
      <dgm:prSet presAssocID="{3740DF57-C4E9-4302-8782-A46D8596726F}" presName="childText" presStyleLbl="conFgAcc1" presStyleIdx="1" presStyleCnt="5">
        <dgm:presLayoutVars>
          <dgm:bulletEnabled val="1"/>
        </dgm:presLayoutVars>
      </dgm:prSet>
      <dgm:spPr/>
    </dgm:pt>
    <dgm:pt modelId="{3DB1FC58-D73A-4ADD-AFD7-F865E677C7F6}" type="pres">
      <dgm:prSet presAssocID="{139C963E-6AEE-47B9-B07E-D4B1C2BE7B29}" presName="spaceBetweenRectangles" presStyleCnt="0"/>
      <dgm:spPr/>
    </dgm:pt>
    <dgm:pt modelId="{66429E4E-33C8-4CB7-82F7-488D4D127429}" type="pres">
      <dgm:prSet presAssocID="{C3D7B994-20D0-4B10-9CF0-F04373F9B0EC}" presName="parentLin" presStyleCnt="0"/>
      <dgm:spPr/>
    </dgm:pt>
    <dgm:pt modelId="{4A778F0F-FE73-4548-B07E-2FA07D761EB1}" type="pres">
      <dgm:prSet presAssocID="{C3D7B994-20D0-4B10-9CF0-F04373F9B0EC}" presName="parentLeftMargin" presStyleLbl="node1" presStyleIdx="1" presStyleCnt="5"/>
      <dgm:spPr/>
    </dgm:pt>
    <dgm:pt modelId="{62A49080-0A8B-4222-9539-40EB2683281A}" type="pres">
      <dgm:prSet presAssocID="{C3D7B994-20D0-4B10-9CF0-F04373F9B0EC}" presName="parentText" presStyleLbl="node1" presStyleIdx="2" presStyleCnt="5" custScaleX="75034">
        <dgm:presLayoutVars>
          <dgm:chMax val="0"/>
          <dgm:bulletEnabled val="1"/>
        </dgm:presLayoutVars>
      </dgm:prSet>
      <dgm:spPr/>
    </dgm:pt>
    <dgm:pt modelId="{81FB5396-460A-4939-82BE-ECDCF9D664EF}" type="pres">
      <dgm:prSet presAssocID="{C3D7B994-20D0-4B10-9CF0-F04373F9B0EC}" presName="negativeSpace" presStyleCnt="0"/>
      <dgm:spPr/>
    </dgm:pt>
    <dgm:pt modelId="{7C7983F8-4622-4474-867C-EFCB534880C6}" type="pres">
      <dgm:prSet presAssocID="{C3D7B994-20D0-4B10-9CF0-F04373F9B0EC}" presName="childText" presStyleLbl="conFgAcc1" presStyleIdx="2" presStyleCnt="5">
        <dgm:presLayoutVars>
          <dgm:bulletEnabled val="1"/>
        </dgm:presLayoutVars>
      </dgm:prSet>
      <dgm:spPr/>
    </dgm:pt>
    <dgm:pt modelId="{3A7B3D34-A3BF-4FEF-82A6-5F15150B9A7B}" type="pres">
      <dgm:prSet presAssocID="{820F9F91-7CAE-481E-B278-6E3CC072750F}" presName="spaceBetweenRectangles" presStyleCnt="0"/>
      <dgm:spPr/>
    </dgm:pt>
    <dgm:pt modelId="{2AFBBA54-ED3B-4909-A718-F445A753907A}" type="pres">
      <dgm:prSet presAssocID="{73DFD9A5-3804-400A-9ADD-536502184E53}" presName="parentLin" presStyleCnt="0"/>
      <dgm:spPr/>
    </dgm:pt>
    <dgm:pt modelId="{4D78BA1B-019F-49C9-83E8-717567298133}" type="pres">
      <dgm:prSet presAssocID="{73DFD9A5-3804-400A-9ADD-536502184E53}" presName="parentLeftMargin" presStyleLbl="node1" presStyleIdx="2" presStyleCnt="5"/>
      <dgm:spPr/>
    </dgm:pt>
    <dgm:pt modelId="{C5DBBDEF-8851-4E22-B61A-F09F2DF1EEE2}" type="pres">
      <dgm:prSet presAssocID="{73DFD9A5-3804-400A-9ADD-536502184E53}" presName="parentText" presStyleLbl="node1" presStyleIdx="3" presStyleCnt="5" custScaleX="82316">
        <dgm:presLayoutVars>
          <dgm:chMax val="0"/>
          <dgm:bulletEnabled val="1"/>
        </dgm:presLayoutVars>
      </dgm:prSet>
      <dgm:spPr/>
    </dgm:pt>
    <dgm:pt modelId="{452C64C2-915B-4EC6-B13D-F4E7A9FEC009}" type="pres">
      <dgm:prSet presAssocID="{73DFD9A5-3804-400A-9ADD-536502184E53}" presName="negativeSpace" presStyleCnt="0"/>
      <dgm:spPr/>
    </dgm:pt>
    <dgm:pt modelId="{B1886CED-6041-4B24-85FB-E04E129137EC}" type="pres">
      <dgm:prSet presAssocID="{73DFD9A5-3804-400A-9ADD-536502184E53}" presName="childText" presStyleLbl="conFgAcc1" presStyleIdx="3" presStyleCnt="5">
        <dgm:presLayoutVars>
          <dgm:bulletEnabled val="1"/>
        </dgm:presLayoutVars>
      </dgm:prSet>
      <dgm:spPr/>
    </dgm:pt>
    <dgm:pt modelId="{377402F3-E96C-4C8E-8C8A-CDFC3AD95A73}" type="pres">
      <dgm:prSet presAssocID="{7BEF38D2-E43E-4C62-BBED-AE391E8DCE10}" presName="spaceBetweenRectangles" presStyleCnt="0"/>
      <dgm:spPr/>
    </dgm:pt>
    <dgm:pt modelId="{57A1688F-E5DD-46F6-961A-714B89B21645}" type="pres">
      <dgm:prSet presAssocID="{23A31B01-B7F9-44D5-9D8D-B558ACDD2B36}" presName="parentLin" presStyleCnt="0"/>
      <dgm:spPr/>
    </dgm:pt>
    <dgm:pt modelId="{4090DBF6-FEB8-4D12-A774-8A0A5BBBCA29}" type="pres">
      <dgm:prSet presAssocID="{23A31B01-B7F9-44D5-9D8D-B558ACDD2B36}" presName="parentLeftMargin" presStyleLbl="node1" presStyleIdx="3" presStyleCnt="5"/>
      <dgm:spPr/>
    </dgm:pt>
    <dgm:pt modelId="{2BBBA40F-E0F5-4A13-831F-78A9A3B15A30}" type="pres">
      <dgm:prSet presAssocID="{23A31B01-B7F9-44D5-9D8D-B558ACDD2B36}" presName="parentText" presStyleLbl="node1" presStyleIdx="4" presStyleCnt="5" custScaleX="90639">
        <dgm:presLayoutVars>
          <dgm:chMax val="0"/>
          <dgm:bulletEnabled val="1"/>
        </dgm:presLayoutVars>
      </dgm:prSet>
      <dgm:spPr/>
    </dgm:pt>
    <dgm:pt modelId="{D3AEB073-1F75-4AB0-AF31-F0A8DACD8625}" type="pres">
      <dgm:prSet presAssocID="{23A31B01-B7F9-44D5-9D8D-B558ACDD2B36}" presName="negativeSpace" presStyleCnt="0"/>
      <dgm:spPr/>
    </dgm:pt>
    <dgm:pt modelId="{BCAE7D79-DEDC-46D3-8CE1-404D7AD05CF4}" type="pres">
      <dgm:prSet presAssocID="{23A31B01-B7F9-44D5-9D8D-B558ACDD2B36}" presName="childText" presStyleLbl="conFgAcc1" presStyleIdx="4" presStyleCnt="5">
        <dgm:presLayoutVars>
          <dgm:bulletEnabled val="1"/>
        </dgm:presLayoutVars>
      </dgm:prSet>
      <dgm:spPr/>
    </dgm:pt>
  </dgm:ptLst>
  <dgm:cxnLst>
    <dgm:cxn modelId="{9DCD7B0D-051E-4A42-8BE8-C38BCAAE016F}" type="presOf" srcId="{C3D7B994-20D0-4B10-9CF0-F04373F9B0EC}" destId="{62A49080-0A8B-4222-9539-40EB2683281A}" srcOrd="1" destOrd="0" presId="urn:microsoft.com/office/officeart/2005/8/layout/list1"/>
    <dgm:cxn modelId="{1A799666-72E4-4D40-9D87-9EA7A4D21863}" srcId="{1D78C59B-9325-4B45-917C-2EF590EDCDE0}" destId="{C3D7B994-20D0-4B10-9CF0-F04373F9B0EC}" srcOrd="2" destOrd="0" parTransId="{C8077AFF-2E1B-41D5-BB68-AB4B309DB9ED}" sibTransId="{820F9F91-7CAE-481E-B278-6E3CC072750F}"/>
    <dgm:cxn modelId="{E7F9E16F-6426-4397-8968-28BE1FFA318E}" srcId="{1D78C59B-9325-4B45-917C-2EF590EDCDE0}" destId="{23A31B01-B7F9-44D5-9D8D-B558ACDD2B36}" srcOrd="4" destOrd="0" parTransId="{9CE2C17E-4C46-4AE3-A8F9-F8FAEA7F7258}" sibTransId="{A1836FF9-E6F6-4842-9B33-8CB2B4CD7806}"/>
    <dgm:cxn modelId="{CD6EF782-0799-4FAC-A13B-7B46658729E0}" type="presOf" srcId="{1D78C59B-9325-4B45-917C-2EF590EDCDE0}" destId="{E561DD11-8349-4F54-B607-13D9B0FA3BED}" srcOrd="0" destOrd="0" presId="urn:microsoft.com/office/officeart/2005/8/layout/list1"/>
    <dgm:cxn modelId="{75E69185-0105-4BA4-83F7-8322206D5072}" type="presOf" srcId="{73DFD9A5-3804-400A-9ADD-536502184E53}" destId="{C5DBBDEF-8851-4E22-B61A-F09F2DF1EEE2}" srcOrd="1" destOrd="0" presId="urn:microsoft.com/office/officeart/2005/8/layout/list1"/>
    <dgm:cxn modelId="{A241878D-CBC6-47A1-B343-7870F458E8FF}" type="presOf" srcId="{3740DF57-C4E9-4302-8782-A46D8596726F}" destId="{BD522590-B764-46B4-B43D-B32EB8EB3819}" srcOrd="0" destOrd="0" presId="urn:microsoft.com/office/officeart/2005/8/layout/list1"/>
    <dgm:cxn modelId="{C3F8CE8F-180D-4992-AAEC-570AE0451C86}" type="presOf" srcId="{73DFD9A5-3804-400A-9ADD-536502184E53}" destId="{4D78BA1B-019F-49C9-83E8-717567298133}" srcOrd="0" destOrd="0" presId="urn:microsoft.com/office/officeart/2005/8/layout/list1"/>
    <dgm:cxn modelId="{F387B4A5-F291-4109-90F4-10118684B547}" type="presOf" srcId="{27925A1A-16EB-4458-BFAB-B4F1F241D464}" destId="{FF5F61CB-842D-4D8A-965D-A383894BE38A}" srcOrd="1" destOrd="0" presId="urn:microsoft.com/office/officeart/2005/8/layout/list1"/>
    <dgm:cxn modelId="{F445DFBD-77EC-4C8F-BCC8-3AA80A59AE15}" type="presOf" srcId="{3740DF57-C4E9-4302-8782-A46D8596726F}" destId="{33B818CC-FD3F-4EAF-818D-02D064751C05}" srcOrd="1" destOrd="0" presId="urn:microsoft.com/office/officeart/2005/8/layout/list1"/>
    <dgm:cxn modelId="{45F707CB-C2F2-4013-BF62-3874AEF60C98}" srcId="{1D78C59B-9325-4B45-917C-2EF590EDCDE0}" destId="{73DFD9A5-3804-400A-9ADD-536502184E53}" srcOrd="3" destOrd="0" parTransId="{D07A88D1-855B-4ED5-9850-7EF68DDC5B20}" sibTransId="{7BEF38D2-E43E-4C62-BBED-AE391E8DCE10}"/>
    <dgm:cxn modelId="{291CF1CF-BB34-43FF-BFBE-DA5C274280E3}" type="presOf" srcId="{27925A1A-16EB-4458-BFAB-B4F1F241D464}" destId="{91C1B604-178C-431B-B4B8-41193F4763C9}" srcOrd="0" destOrd="0" presId="urn:microsoft.com/office/officeart/2005/8/layout/list1"/>
    <dgm:cxn modelId="{623766D0-98A6-421D-8085-62BA4FA640AB}" srcId="{1D78C59B-9325-4B45-917C-2EF590EDCDE0}" destId="{27925A1A-16EB-4458-BFAB-B4F1F241D464}" srcOrd="0" destOrd="0" parTransId="{A1D76C95-E27F-43F8-9BFF-8ADEDDB33077}" sibTransId="{B17B6539-7E56-4A52-A102-F29929840A70}"/>
    <dgm:cxn modelId="{F0B6F0D1-F992-456E-8EEB-E404B84EF5F2}" type="presOf" srcId="{23A31B01-B7F9-44D5-9D8D-B558ACDD2B36}" destId="{2BBBA40F-E0F5-4A13-831F-78A9A3B15A30}" srcOrd="1" destOrd="0" presId="urn:microsoft.com/office/officeart/2005/8/layout/list1"/>
    <dgm:cxn modelId="{B50C1ADB-C61A-4743-80B8-2E8DE6E71CE8}" type="presOf" srcId="{23A31B01-B7F9-44D5-9D8D-B558ACDD2B36}" destId="{4090DBF6-FEB8-4D12-A774-8A0A5BBBCA29}" srcOrd="0" destOrd="0" presId="urn:microsoft.com/office/officeart/2005/8/layout/list1"/>
    <dgm:cxn modelId="{CDB154DC-8CCC-4900-8B7E-79205CD6F56A}" type="presOf" srcId="{C3D7B994-20D0-4B10-9CF0-F04373F9B0EC}" destId="{4A778F0F-FE73-4548-B07E-2FA07D761EB1}" srcOrd="0" destOrd="0" presId="urn:microsoft.com/office/officeart/2005/8/layout/list1"/>
    <dgm:cxn modelId="{7C4854E8-1613-4162-8E5B-935F488B5008}" srcId="{1D78C59B-9325-4B45-917C-2EF590EDCDE0}" destId="{3740DF57-C4E9-4302-8782-A46D8596726F}" srcOrd="1" destOrd="0" parTransId="{A760383E-C71A-49AF-9D2C-992E0B586549}" sibTransId="{139C963E-6AEE-47B9-B07E-D4B1C2BE7B29}"/>
    <dgm:cxn modelId="{F47C04A3-CAC1-41B1-B6E1-4B8AD9DE33DE}" type="presParOf" srcId="{E561DD11-8349-4F54-B607-13D9B0FA3BED}" destId="{D6374229-FEBA-4C70-AFF2-8B91A3192CAC}" srcOrd="0" destOrd="0" presId="urn:microsoft.com/office/officeart/2005/8/layout/list1"/>
    <dgm:cxn modelId="{409F11F5-6AC0-4E01-99DC-6EFAC55AFA7C}" type="presParOf" srcId="{D6374229-FEBA-4C70-AFF2-8B91A3192CAC}" destId="{91C1B604-178C-431B-B4B8-41193F4763C9}" srcOrd="0" destOrd="0" presId="urn:microsoft.com/office/officeart/2005/8/layout/list1"/>
    <dgm:cxn modelId="{7C24383C-3748-45C1-A684-AB26A4B1D292}" type="presParOf" srcId="{D6374229-FEBA-4C70-AFF2-8B91A3192CAC}" destId="{FF5F61CB-842D-4D8A-965D-A383894BE38A}" srcOrd="1" destOrd="0" presId="urn:microsoft.com/office/officeart/2005/8/layout/list1"/>
    <dgm:cxn modelId="{CA996EAB-989F-4C82-8C3A-D6CCF5411FB4}" type="presParOf" srcId="{E561DD11-8349-4F54-B607-13D9B0FA3BED}" destId="{E728A8B4-4031-49E6-BC9E-314D843F1714}" srcOrd="1" destOrd="0" presId="urn:microsoft.com/office/officeart/2005/8/layout/list1"/>
    <dgm:cxn modelId="{F157C637-F485-44DB-B706-F710CC72ECAE}" type="presParOf" srcId="{E561DD11-8349-4F54-B607-13D9B0FA3BED}" destId="{3BD54A33-705E-4666-A18B-D90C24E8BA37}" srcOrd="2" destOrd="0" presId="urn:microsoft.com/office/officeart/2005/8/layout/list1"/>
    <dgm:cxn modelId="{44303688-A705-4D2A-9752-EB1025AD0467}" type="presParOf" srcId="{E561DD11-8349-4F54-B607-13D9B0FA3BED}" destId="{6FE4124A-93E7-4758-A2C1-190D8A0DEA5E}" srcOrd="3" destOrd="0" presId="urn:microsoft.com/office/officeart/2005/8/layout/list1"/>
    <dgm:cxn modelId="{BA14999C-0EF9-43DA-879B-715F56168F2C}" type="presParOf" srcId="{E561DD11-8349-4F54-B607-13D9B0FA3BED}" destId="{90911C88-7460-4DA0-8975-20727F763DBB}" srcOrd="4" destOrd="0" presId="urn:microsoft.com/office/officeart/2005/8/layout/list1"/>
    <dgm:cxn modelId="{7092754B-EC02-42FD-A76E-A1C5AACB0496}" type="presParOf" srcId="{90911C88-7460-4DA0-8975-20727F763DBB}" destId="{BD522590-B764-46B4-B43D-B32EB8EB3819}" srcOrd="0" destOrd="0" presId="urn:microsoft.com/office/officeart/2005/8/layout/list1"/>
    <dgm:cxn modelId="{D868E708-ACF6-475B-B153-2BD0ADAAC87C}" type="presParOf" srcId="{90911C88-7460-4DA0-8975-20727F763DBB}" destId="{33B818CC-FD3F-4EAF-818D-02D064751C05}" srcOrd="1" destOrd="0" presId="urn:microsoft.com/office/officeart/2005/8/layout/list1"/>
    <dgm:cxn modelId="{97401DC1-C57B-493D-A7FB-B041A1106786}" type="presParOf" srcId="{E561DD11-8349-4F54-B607-13D9B0FA3BED}" destId="{5618AFFE-1741-481E-8037-D3E7DA2D0DA3}" srcOrd="5" destOrd="0" presId="urn:microsoft.com/office/officeart/2005/8/layout/list1"/>
    <dgm:cxn modelId="{2C59CE81-0503-4D0D-A3C4-A0943BC54F9B}" type="presParOf" srcId="{E561DD11-8349-4F54-B607-13D9B0FA3BED}" destId="{3A658E89-DE09-4218-8B8D-ACBDC1E30AA0}" srcOrd="6" destOrd="0" presId="urn:microsoft.com/office/officeart/2005/8/layout/list1"/>
    <dgm:cxn modelId="{83CA61E5-733F-471D-9357-A35B3CF0CFCB}" type="presParOf" srcId="{E561DD11-8349-4F54-B607-13D9B0FA3BED}" destId="{3DB1FC58-D73A-4ADD-AFD7-F865E677C7F6}" srcOrd="7" destOrd="0" presId="urn:microsoft.com/office/officeart/2005/8/layout/list1"/>
    <dgm:cxn modelId="{74C1312E-1804-426C-A568-DDBBE1E4FCA8}" type="presParOf" srcId="{E561DD11-8349-4F54-B607-13D9B0FA3BED}" destId="{66429E4E-33C8-4CB7-82F7-488D4D127429}" srcOrd="8" destOrd="0" presId="urn:microsoft.com/office/officeart/2005/8/layout/list1"/>
    <dgm:cxn modelId="{85703B4D-F46C-4D48-BA25-E3DEA1085059}" type="presParOf" srcId="{66429E4E-33C8-4CB7-82F7-488D4D127429}" destId="{4A778F0F-FE73-4548-B07E-2FA07D761EB1}" srcOrd="0" destOrd="0" presId="urn:microsoft.com/office/officeart/2005/8/layout/list1"/>
    <dgm:cxn modelId="{7AB5EA3C-8330-4D08-878A-38DA9208A321}" type="presParOf" srcId="{66429E4E-33C8-4CB7-82F7-488D4D127429}" destId="{62A49080-0A8B-4222-9539-40EB2683281A}" srcOrd="1" destOrd="0" presId="urn:microsoft.com/office/officeart/2005/8/layout/list1"/>
    <dgm:cxn modelId="{EFBC2F1B-4E13-4625-92A4-7B6FBE472FEF}" type="presParOf" srcId="{E561DD11-8349-4F54-B607-13D9B0FA3BED}" destId="{81FB5396-460A-4939-82BE-ECDCF9D664EF}" srcOrd="9" destOrd="0" presId="urn:microsoft.com/office/officeart/2005/8/layout/list1"/>
    <dgm:cxn modelId="{F2B11BE4-B1FC-49AC-B67D-BFEFF696BF03}" type="presParOf" srcId="{E561DD11-8349-4F54-B607-13D9B0FA3BED}" destId="{7C7983F8-4622-4474-867C-EFCB534880C6}" srcOrd="10" destOrd="0" presId="urn:microsoft.com/office/officeart/2005/8/layout/list1"/>
    <dgm:cxn modelId="{2DDA9A85-F679-4B55-9FF7-449B547B8D54}" type="presParOf" srcId="{E561DD11-8349-4F54-B607-13D9B0FA3BED}" destId="{3A7B3D34-A3BF-4FEF-82A6-5F15150B9A7B}" srcOrd="11" destOrd="0" presId="urn:microsoft.com/office/officeart/2005/8/layout/list1"/>
    <dgm:cxn modelId="{6F816148-239B-45C0-A312-1C0B92CD0EDE}" type="presParOf" srcId="{E561DD11-8349-4F54-B607-13D9B0FA3BED}" destId="{2AFBBA54-ED3B-4909-A718-F445A753907A}" srcOrd="12" destOrd="0" presId="urn:microsoft.com/office/officeart/2005/8/layout/list1"/>
    <dgm:cxn modelId="{3E52622E-0233-4FDC-9536-555C168FA773}" type="presParOf" srcId="{2AFBBA54-ED3B-4909-A718-F445A753907A}" destId="{4D78BA1B-019F-49C9-83E8-717567298133}" srcOrd="0" destOrd="0" presId="urn:microsoft.com/office/officeart/2005/8/layout/list1"/>
    <dgm:cxn modelId="{5F20CAF4-5DC4-4ECB-8AF8-3DFDAA61DA99}" type="presParOf" srcId="{2AFBBA54-ED3B-4909-A718-F445A753907A}" destId="{C5DBBDEF-8851-4E22-B61A-F09F2DF1EEE2}" srcOrd="1" destOrd="0" presId="urn:microsoft.com/office/officeart/2005/8/layout/list1"/>
    <dgm:cxn modelId="{6E713410-1338-4EA6-A930-D59441E4FEB5}" type="presParOf" srcId="{E561DD11-8349-4F54-B607-13D9B0FA3BED}" destId="{452C64C2-915B-4EC6-B13D-F4E7A9FEC009}" srcOrd="13" destOrd="0" presId="urn:microsoft.com/office/officeart/2005/8/layout/list1"/>
    <dgm:cxn modelId="{5B6F20C2-B242-4D63-BE5E-E822918DB019}" type="presParOf" srcId="{E561DD11-8349-4F54-B607-13D9B0FA3BED}" destId="{B1886CED-6041-4B24-85FB-E04E129137EC}" srcOrd="14" destOrd="0" presId="urn:microsoft.com/office/officeart/2005/8/layout/list1"/>
    <dgm:cxn modelId="{CCC0836C-B2A5-41ED-B89A-FC749C5EF4BE}" type="presParOf" srcId="{E561DD11-8349-4F54-B607-13D9B0FA3BED}" destId="{377402F3-E96C-4C8E-8C8A-CDFC3AD95A73}" srcOrd="15" destOrd="0" presId="urn:microsoft.com/office/officeart/2005/8/layout/list1"/>
    <dgm:cxn modelId="{1E21E5E4-705B-4129-8461-BE5FABB82610}" type="presParOf" srcId="{E561DD11-8349-4F54-B607-13D9B0FA3BED}" destId="{57A1688F-E5DD-46F6-961A-714B89B21645}" srcOrd="16" destOrd="0" presId="urn:microsoft.com/office/officeart/2005/8/layout/list1"/>
    <dgm:cxn modelId="{FB3EF621-4A64-4C14-B78B-1C9B971B21DB}" type="presParOf" srcId="{57A1688F-E5DD-46F6-961A-714B89B21645}" destId="{4090DBF6-FEB8-4D12-A774-8A0A5BBBCA29}" srcOrd="0" destOrd="0" presId="urn:microsoft.com/office/officeart/2005/8/layout/list1"/>
    <dgm:cxn modelId="{A088D044-AB71-4338-A3E9-70641733CD68}" type="presParOf" srcId="{57A1688F-E5DD-46F6-961A-714B89B21645}" destId="{2BBBA40F-E0F5-4A13-831F-78A9A3B15A30}" srcOrd="1" destOrd="0" presId="urn:microsoft.com/office/officeart/2005/8/layout/list1"/>
    <dgm:cxn modelId="{DCE71772-AD06-4476-BBDC-EDC17A80A921}" type="presParOf" srcId="{E561DD11-8349-4F54-B607-13D9B0FA3BED}" destId="{D3AEB073-1F75-4AB0-AF31-F0A8DACD8625}" srcOrd="17" destOrd="0" presId="urn:microsoft.com/office/officeart/2005/8/layout/list1"/>
    <dgm:cxn modelId="{856BED97-558A-473F-8B85-1CABE2A39BCF}" type="presParOf" srcId="{E561DD11-8349-4F54-B607-13D9B0FA3BED}" destId="{BCAE7D79-DEDC-46D3-8CE1-404D7AD05CF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54A33-705E-4666-A18B-D90C24E8BA37}">
      <dsp:nvSpPr>
        <dsp:cNvPr id="0" name=""/>
        <dsp:cNvSpPr/>
      </dsp:nvSpPr>
      <dsp:spPr>
        <a:xfrm>
          <a:off x="0" y="233008"/>
          <a:ext cx="4566458"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5F61CB-842D-4D8A-965D-A383894BE38A}">
      <dsp:nvSpPr>
        <dsp:cNvPr id="0" name=""/>
        <dsp:cNvSpPr/>
      </dsp:nvSpPr>
      <dsp:spPr>
        <a:xfrm>
          <a:off x="209641" y="82728"/>
          <a:ext cx="2086720" cy="295200"/>
        </a:xfrm>
        <a:prstGeom prst="roundRect">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21" tIns="0" rIns="120821" bIns="0" numCol="1" spcCol="1270" anchor="ctr" anchorCtr="0">
          <a:noAutofit/>
        </a:bodyPr>
        <a:lstStyle/>
        <a:p>
          <a:pPr marL="0" lvl="0" indent="0" algn="l" defTabSz="444500">
            <a:lnSpc>
              <a:spcPct val="90000"/>
            </a:lnSpc>
            <a:spcBef>
              <a:spcPct val="0"/>
            </a:spcBef>
            <a:spcAft>
              <a:spcPct val="35000"/>
            </a:spcAft>
            <a:buNone/>
          </a:pPr>
          <a:r>
            <a:rPr lang="en-US" sz="1000" kern="1200" dirty="0"/>
            <a:t>Person</a:t>
          </a:r>
        </a:p>
      </dsp:txBody>
      <dsp:txXfrm>
        <a:off x="224051" y="97138"/>
        <a:ext cx="2057900" cy="266380"/>
      </dsp:txXfrm>
    </dsp:sp>
    <dsp:sp modelId="{3A658E89-DE09-4218-8B8D-ACBDC1E30AA0}">
      <dsp:nvSpPr>
        <dsp:cNvPr id="0" name=""/>
        <dsp:cNvSpPr/>
      </dsp:nvSpPr>
      <dsp:spPr>
        <a:xfrm>
          <a:off x="0" y="686608"/>
          <a:ext cx="4566458"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B818CC-FD3F-4EAF-818D-02D064751C05}">
      <dsp:nvSpPr>
        <dsp:cNvPr id="0" name=""/>
        <dsp:cNvSpPr/>
      </dsp:nvSpPr>
      <dsp:spPr>
        <a:xfrm>
          <a:off x="228322" y="539008"/>
          <a:ext cx="2198982" cy="29520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21" tIns="0" rIns="120821" bIns="0" numCol="1" spcCol="1270" anchor="ctr" anchorCtr="0">
          <a:noAutofit/>
        </a:bodyPr>
        <a:lstStyle/>
        <a:p>
          <a:pPr marL="0" lvl="0" indent="0" algn="l" defTabSz="444500">
            <a:lnSpc>
              <a:spcPct val="90000"/>
            </a:lnSpc>
            <a:spcBef>
              <a:spcPct val="0"/>
            </a:spcBef>
            <a:spcAft>
              <a:spcPct val="35000"/>
            </a:spcAft>
            <a:buNone/>
          </a:pPr>
          <a:r>
            <a:rPr lang="en-US" sz="1000" kern="1200" dirty="0"/>
            <a:t>QIDP/SSA</a:t>
          </a:r>
        </a:p>
      </dsp:txBody>
      <dsp:txXfrm>
        <a:off x="242732" y="553418"/>
        <a:ext cx="2170162" cy="266380"/>
      </dsp:txXfrm>
    </dsp:sp>
    <dsp:sp modelId="{7C7983F8-4622-4474-867C-EFCB534880C6}">
      <dsp:nvSpPr>
        <dsp:cNvPr id="0" name=""/>
        <dsp:cNvSpPr/>
      </dsp:nvSpPr>
      <dsp:spPr>
        <a:xfrm>
          <a:off x="0" y="1140208"/>
          <a:ext cx="4566458"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A49080-0A8B-4222-9539-40EB2683281A}">
      <dsp:nvSpPr>
        <dsp:cNvPr id="0" name=""/>
        <dsp:cNvSpPr/>
      </dsp:nvSpPr>
      <dsp:spPr>
        <a:xfrm>
          <a:off x="228322" y="992608"/>
          <a:ext cx="2398477" cy="2952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21" tIns="0" rIns="120821" bIns="0" numCol="1" spcCol="1270" anchor="ctr" anchorCtr="0">
          <a:noAutofit/>
        </a:bodyPr>
        <a:lstStyle/>
        <a:p>
          <a:pPr marL="0" lvl="0" indent="0" algn="l" defTabSz="444500">
            <a:lnSpc>
              <a:spcPct val="90000"/>
            </a:lnSpc>
            <a:spcBef>
              <a:spcPct val="0"/>
            </a:spcBef>
            <a:spcAft>
              <a:spcPct val="35000"/>
            </a:spcAft>
            <a:buNone/>
          </a:pPr>
          <a:r>
            <a:rPr lang="en-US" sz="1000" kern="1200" dirty="0"/>
            <a:t>Parent/Guardian/Advocate</a:t>
          </a:r>
        </a:p>
      </dsp:txBody>
      <dsp:txXfrm>
        <a:off x="242732" y="1007018"/>
        <a:ext cx="2369657" cy="266380"/>
      </dsp:txXfrm>
    </dsp:sp>
    <dsp:sp modelId="{B1886CED-6041-4B24-85FB-E04E129137EC}">
      <dsp:nvSpPr>
        <dsp:cNvPr id="0" name=""/>
        <dsp:cNvSpPr/>
      </dsp:nvSpPr>
      <dsp:spPr>
        <a:xfrm>
          <a:off x="0" y="1593808"/>
          <a:ext cx="4566458"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BBDEF-8851-4E22-B61A-F09F2DF1EEE2}">
      <dsp:nvSpPr>
        <dsp:cNvPr id="0" name=""/>
        <dsp:cNvSpPr/>
      </dsp:nvSpPr>
      <dsp:spPr>
        <a:xfrm>
          <a:off x="228322" y="1446208"/>
          <a:ext cx="2631247" cy="29520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21" tIns="0" rIns="120821" bIns="0" numCol="1" spcCol="1270" anchor="ctr" anchorCtr="0">
          <a:noAutofit/>
        </a:bodyPr>
        <a:lstStyle/>
        <a:p>
          <a:pPr marL="0" lvl="0" indent="0" algn="l" defTabSz="444500">
            <a:lnSpc>
              <a:spcPct val="90000"/>
            </a:lnSpc>
            <a:spcBef>
              <a:spcPct val="0"/>
            </a:spcBef>
            <a:spcAft>
              <a:spcPct val="35000"/>
            </a:spcAft>
            <a:buNone/>
          </a:pPr>
          <a:r>
            <a:rPr lang="en-US" sz="1000" kern="1200" dirty="0"/>
            <a:t>Provider</a:t>
          </a:r>
        </a:p>
      </dsp:txBody>
      <dsp:txXfrm>
        <a:off x="242732" y="1460618"/>
        <a:ext cx="2602427" cy="266380"/>
      </dsp:txXfrm>
    </dsp:sp>
    <dsp:sp modelId="{BCAE7D79-DEDC-46D3-8CE1-404D7AD05CF4}">
      <dsp:nvSpPr>
        <dsp:cNvPr id="0" name=""/>
        <dsp:cNvSpPr/>
      </dsp:nvSpPr>
      <dsp:spPr>
        <a:xfrm>
          <a:off x="0" y="2047408"/>
          <a:ext cx="4566458" cy="25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BA40F-E0F5-4A13-831F-78A9A3B15A30}">
      <dsp:nvSpPr>
        <dsp:cNvPr id="0" name=""/>
        <dsp:cNvSpPr/>
      </dsp:nvSpPr>
      <dsp:spPr>
        <a:xfrm>
          <a:off x="228322" y="1899808"/>
          <a:ext cx="2897294" cy="2952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821" tIns="0" rIns="120821" bIns="0" numCol="1" spcCol="1270" anchor="ctr" anchorCtr="0">
          <a:noAutofit/>
        </a:bodyPr>
        <a:lstStyle/>
        <a:p>
          <a:pPr marL="0" lvl="0" indent="0" algn="l" defTabSz="444500">
            <a:lnSpc>
              <a:spcPct val="90000"/>
            </a:lnSpc>
            <a:spcBef>
              <a:spcPct val="0"/>
            </a:spcBef>
            <a:spcAft>
              <a:spcPct val="35000"/>
            </a:spcAft>
            <a:buNone/>
          </a:pPr>
          <a:r>
            <a:rPr lang="en-US" sz="1000" kern="1200" dirty="0"/>
            <a:t>ALL Others</a:t>
          </a:r>
        </a:p>
      </dsp:txBody>
      <dsp:txXfrm>
        <a:off x="242732" y="1914218"/>
        <a:ext cx="2868474"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1T22:17:55.080"/>
    </inkml:context>
    <inkml:brush xml:id="br0">
      <inkml:brushProperty name="width" value="0.05292" units="cm"/>
      <inkml:brushProperty name="height" value="0.05292" units="cm"/>
      <inkml:brushProperty name="color" value="#FF0000"/>
    </inkml:brush>
  </inkml:definitions>
  <inkml:trace contextRef="#ctx0" brushRef="#br0">24844 8189 16575 0,'0'0'1472'0,"0"0"-1168"0,-4-2-304 0,1 1 0 0,3 1 1376 0,0 0 224 0,0 0 32 0,0 0 16 15,0 0-2816-15,0 0-560 0,0 0-128 0,0 0 0 16,0 0 352-16,0 0 80 0,0 0 16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12-22T17:52:48.748"/>
    </inkml:context>
    <inkml:brush xml:id="br0">
      <inkml:brushProperty name="width" value="0.05292" units="cm"/>
      <inkml:brushProperty name="height" value="0.05292" units="cm"/>
      <inkml:brushProperty name="color" value="#FF0000"/>
    </inkml:brush>
  </inkml:definitions>
  <inkml:trace contextRef="#ctx0" brushRef="#br0">9762 13394 27295 0,'0'3'2432'0,"0"7"-1952"0,1 4-480 0,-1 1-12032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20.rs6.net/tn.jsp?f=0018TdfC2XaEHbQfqe5ZU6r-PocPI2fD90e1NVrCn3ikrxyD3eHOYIpToswA1gV6aQuPjlgs6RRmqhj2EjO3XRFHvC4FVH9fC3N_aWhEjbF3cRiwsM2HG20K83vAmOIcnNrVnW1EvF0RQcY3sG-VxvaOTYDKSRE1KYXp0zDoqoMVz82PXqf5htnGMJpM98DVprNHdwCfypxl4eyEjvcBshWJrDaBRSZ2KOv&amp;c=MbwcbrchKs4sm_MQjwOspIggvTnxNcffMYwM-CrN8GNp400w5U_rAA==&amp;ch=K48QGP0-iMLbpkklXhsLwCYLVQxAsm04G924GsyM_ZbIqqX27FIDQw==" TargetMode="External"/><Relationship Id="rId7" Type="http://schemas.openxmlformats.org/officeDocument/2006/relationships/hyperlink" Target="mailto:DSPComp@dodd.ohio.gov"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r20.rs6.net/tn.jsp?f=0018TdfC2XaEHbQfqe5ZU6r-PocPI2fD90e1NVrCn3ikrxyD3eHOYIpTh2mo5UY2Fwf_kleMQBN1wr0QtFL9psbwv3_yGQHcYSLE7Ex0ptheNzBW-UpPHYwKUyhMm1vo5eH6W8ewOtGLX-6ndyiseqNSYd8fgOD9WAKEnpA30iGsTOB-5BkepMib5Kmcr1sgmTGO37RGfOenRPh0aCxNvlsrkV8ntbmVCJAMGlDUiwka30=&amp;c=MbwcbrchKs4sm_MQjwOspIggvTnxNcffMYwM-CrN8GNp400w5U_rAA==&amp;ch=K48QGP0-iMLbpkklXhsLwCYLVQxAsm04G924GsyM_ZbIqqX27FIDQw==" TargetMode="External"/><Relationship Id="rId5" Type="http://schemas.openxmlformats.org/officeDocument/2006/relationships/hyperlink" Target="https://r20.rs6.net/tn.jsp?f=0018TdfC2XaEHbQfqe5ZU6r-PocPI2fD90e1NVrCn3ikrxyD3eHOYIpTh2mo5UY2Fwfam9KIib1q_MCxqx0sfsiEODYfI7HviMkAjrR6fyZINj48lcSlvTrv7eb4Z02BvqGH7fGJJMXdFJfcWkpX3ZtU-uvkyU_XjlRUwQPo3XcwavuZJssbskErzJPag6hLTyb4S3xtWQLwSbULjWvr7ie4_rDsUdxc7c8sb2SJoqanWk=&amp;c=MbwcbrchKs4sm_MQjwOspIggvTnxNcffMYwM-CrN8GNp400w5U_rAA==&amp;ch=K48QGP0-iMLbpkklXhsLwCYLVQxAsm04G924GsyM_ZbIqqX27FIDQw==" TargetMode="External"/><Relationship Id="rId4" Type="http://schemas.openxmlformats.org/officeDocument/2006/relationships/hyperlink" Target="https://r20.rs6.net/tn.jsp?f=0018TdfC2XaEHbQfqe5ZU6r-PocPI2fD90e1NVrCn3ikrxyD3eHOYIpTh2mo5UY2FwftPTcBN5tRZnfeqfDobIv-ZvRwkq9pXWAdWTP3CQxlfatGIdBW7PI6IEsN5Zyr4bvJZbup9rwP-HK4uAGOy1bTfYkhs84N-nXbPCVixc_k14gwGS7F9xB5-TwaEMR3Ew5UN-3s0OJ7PXrtwg7SSvmmhXh0zqfURTCBkx5krQoQZg=&amp;c=MbwcbrchKs4sm_MQjwOspIggvTnxNcffMYwM-CrN8GNp400w5U_rAA==&amp;ch=K48QGP0-iMLbpkklXhsLwCYLVQxAsm04G924GsyM_ZbIqqX27FIDQ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cap="none" dirty="0">
                <a:solidFill>
                  <a:srgbClr val="000000"/>
                </a:solidFill>
                <a:effectLst/>
                <a:latin typeface="Arial"/>
                <a:ea typeface="Arial"/>
                <a:cs typeface="Arial"/>
                <a:sym typeface="Arial"/>
              </a:rPr>
              <a:t>Register for 2023 DSP Compensation Survey Training</a:t>
            </a:r>
          </a:p>
          <a:p>
            <a:r>
              <a:rPr lang="en-US" sz="1100" b="1" i="1" u="none" strike="noStrike" cap="none" dirty="0">
                <a:solidFill>
                  <a:srgbClr val="000000"/>
                </a:solidFill>
                <a:effectLst/>
                <a:latin typeface="Arial"/>
                <a:ea typeface="Arial"/>
                <a:cs typeface="Arial"/>
                <a:sym typeface="Arial"/>
              </a:rPr>
              <a:t>Attention: Agency providers that billed for Homemaker/Personal Care and/or Adult Day Array Services in calendar year 2023</a:t>
            </a:r>
            <a:endParaRPr lang="en-US" sz="1100" b="1"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a:t>
            </a:r>
            <a:r>
              <a:rPr lang="en-US" sz="1100" b="0" i="0" u="sng" strike="noStrike" cap="none" dirty="0">
                <a:solidFill>
                  <a:srgbClr val="000000"/>
                </a:solidFill>
                <a:effectLst/>
                <a:latin typeface="Arial"/>
                <a:ea typeface="Arial"/>
                <a:cs typeface="Arial"/>
                <a:sym typeface="Arial"/>
                <a:hlinkClick r:id="rId3"/>
              </a:rPr>
              <a:t>2023 DSP Compensation Survey</a:t>
            </a:r>
            <a:r>
              <a:rPr lang="en-US" sz="1100" b="0" i="0" u="none" strike="noStrike" cap="none" dirty="0">
                <a:solidFill>
                  <a:srgbClr val="000000"/>
                </a:solidFill>
                <a:effectLst/>
                <a:latin typeface="Arial"/>
                <a:ea typeface="Arial"/>
                <a:cs typeface="Arial"/>
                <a:sym typeface="Arial"/>
              </a:rPr>
              <a:t> is quickly approaching, with an expected release date of April 15 and close date of June 30. The purpose of the annual DODD Direct Support Professional (DSP) Compensation Survey is to determine how provider agencies use Medicaid service rate increases to support the direct care workforce. Section 751.20 of House Bill 33 now requires annual reporting of direct care worker wages to the Ohio General Assembly, the Governor, and the Joint Medicaid Oversight Committee.</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DODD will offer three training sessions to help providers meet compliance requirements:</a:t>
            </a:r>
          </a:p>
          <a:p>
            <a:r>
              <a:rPr lang="en-US" sz="1100" b="0" i="0" u="none" strike="noStrike" cap="none" dirty="0">
                <a:solidFill>
                  <a:srgbClr val="000000"/>
                </a:solidFill>
                <a:effectLst/>
                <a:latin typeface="Arial"/>
                <a:ea typeface="Arial"/>
                <a:cs typeface="Arial"/>
                <a:sym typeface="Arial"/>
              </a:rPr>
              <a:t> </a:t>
            </a:r>
          </a:p>
          <a:p>
            <a:r>
              <a:rPr lang="en-US" sz="1100" b="0" i="0" u="sng" strike="noStrike" cap="none" dirty="0">
                <a:solidFill>
                  <a:srgbClr val="000000"/>
                </a:solidFill>
                <a:effectLst/>
                <a:latin typeface="Arial"/>
                <a:ea typeface="Arial"/>
                <a:cs typeface="Arial"/>
                <a:sym typeface="Arial"/>
                <a:hlinkClick r:id="rId4"/>
              </a:rPr>
              <a:t>Course for Adult Day Array Providers: Tuesday, April 9, 11 AM - 12 PM</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This 1-hour course is designed for providers who offer adult day array services (i.e., adult day services, vocational habilitation, employment supports, career planning) who will be completing the DSP Compensation Survey. We will review the revised 2023 survey, demonstrate the guidance materials, and answer questions about accurately reporting compensation, turnover, and tenure. This session will be recorded for people who are unable to attend.</a:t>
            </a:r>
          </a:p>
          <a:p>
            <a:r>
              <a:rPr lang="en-US" sz="1100" b="0" i="0" u="none" strike="noStrike" cap="none" dirty="0">
                <a:solidFill>
                  <a:srgbClr val="000000"/>
                </a:solidFill>
                <a:effectLst/>
                <a:latin typeface="Arial"/>
                <a:ea typeface="Arial"/>
                <a:cs typeface="Arial"/>
                <a:sym typeface="Arial"/>
              </a:rPr>
              <a:t> </a:t>
            </a:r>
          </a:p>
          <a:p>
            <a:r>
              <a:rPr lang="en-US" sz="1100" b="0" i="0" u="sng" strike="noStrike" cap="none" dirty="0">
                <a:solidFill>
                  <a:srgbClr val="000000"/>
                </a:solidFill>
                <a:effectLst/>
                <a:latin typeface="Arial"/>
                <a:ea typeface="Arial"/>
                <a:cs typeface="Arial"/>
                <a:sym typeface="Arial"/>
                <a:hlinkClick r:id="rId5"/>
              </a:rPr>
              <a:t>Introductory Course for Homemaker/Personal Care Providers: Wednesday, April 10, 2 PM - 3 PM</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This 1-hour course is designed for providers of homemaker/personal care services who will be completing the DSP Compensation Survey for the first time. We will review the revised 2023 survey, demonstrate the guidance materials, and answer questions about accurately reporting compensation, turnover, and tenure. This session will be recorded for people who are unable to attend.</a:t>
            </a:r>
          </a:p>
          <a:p>
            <a:r>
              <a:rPr lang="en-US" sz="1100" b="0" i="0" u="none" strike="noStrike" cap="none" dirty="0">
                <a:solidFill>
                  <a:srgbClr val="000000"/>
                </a:solidFill>
                <a:effectLst/>
                <a:latin typeface="Arial"/>
                <a:ea typeface="Arial"/>
                <a:cs typeface="Arial"/>
                <a:sym typeface="Arial"/>
              </a:rPr>
              <a:t> </a:t>
            </a:r>
          </a:p>
          <a:p>
            <a:r>
              <a:rPr lang="en-US" sz="1100" b="0" i="0" u="sng" strike="noStrike" cap="none" dirty="0">
                <a:solidFill>
                  <a:srgbClr val="000000"/>
                </a:solidFill>
                <a:effectLst/>
                <a:latin typeface="Arial"/>
                <a:ea typeface="Arial"/>
                <a:cs typeface="Arial"/>
                <a:sym typeface="Arial"/>
                <a:hlinkClick r:id="rId6"/>
              </a:rPr>
              <a:t>Refresher Course for Homemaker/Personal Care Providers: Monday, April 15, 12 PM - 1 PM</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This 1-hour course is designed for providers of homemaker/personal care services who have experience completing the DSP Compensation Survey. We will review the revised 2023 survey, demonstrate the guidance materials, and answer questions about accurately reporting compensation, turnover, and tenure. This session will be recorded for people who are unable to attend.</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Please contact </a:t>
            </a:r>
            <a:r>
              <a:rPr lang="en-US" sz="1100" b="0" i="0" u="sng" strike="noStrike" cap="none" dirty="0">
                <a:solidFill>
                  <a:srgbClr val="000000"/>
                </a:solidFill>
                <a:effectLst/>
                <a:latin typeface="Arial"/>
                <a:ea typeface="Arial"/>
                <a:cs typeface="Arial"/>
                <a:sym typeface="Arial"/>
                <a:hlinkClick r:id="rId7"/>
              </a:rPr>
              <a:t>DSPComp@dodd.ohio.gov</a:t>
            </a:r>
            <a:r>
              <a:rPr lang="en-US" sz="1100" b="0" i="0" u="none" strike="noStrike" cap="none" dirty="0">
                <a:solidFill>
                  <a:srgbClr val="000000"/>
                </a:solidFill>
                <a:effectLst/>
                <a:latin typeface="Arial"/>
                <a:ea typeface="Arial"/>
                <a:cs typeface="Arial"/>
                <a:sym typeface="Arial"/>
              </a:rPr>
              <a:t> with any questions</a:t>
            </a:r>
          </a:p>
          <a:p>
            <a:endParaRPr lang="en-US" dirty="0"/>
          </a:p>
        </p:txBody>
      </p:sp>
    </p:spTree>
    <p:extLst>
      <p:ext uri="{BB962C8B-B14F-4D97-AF65-F5344CB8AC3E}">
        <p14:creationId xmlns:p14="http://schemas.microsoft.com/office/powerpoint/2010/main" val="257350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to Expect On the day of the eclipse, many communities in the path of the eclipse will see heavy tourist traffic. We encourage people to view the eclipse from open spaces closer to home if possible. If you do decide to view the eclipse in your community, be sure to plan ahead: • We expect heavy traffic and long waits on local roadways that day. Please be patient and courteous while driving. • Consider carpooling, and try to have plenty of gas or charge for your vehicle if you plan to drive. • Bring plenty of food and water. DSPs should consider the following if they are supporting someone on the day of the eclipse: • Considering rescheduling any unnecessary appointments that day (please refer to the advise of healthcare professionals for medical appointments). • Check with the person’s place of employment or day program to see if they will be open that day and ensure necessary supports are in place if the person will not be at work or day program. • Ensure adequate food supplies in the home. • Ensure adequate medications for the day. • Be prepared for Internet and cell phone interruptions. • Anticipate scheduling needs (</a:t>
            </a:r>
            <a:r>
              <a:rPr lang="en-US" dirty="0" err="1"/>
              <a:t>ie</a:t>
            </a:r>
            <a:r>
              <a:rPr lang="en-US" dirty="0"/>
              <a:t>; shift change during the time of eclipse). • Contact local EMA if you have questions - Ohio EMA Directory. Ohio Department of Developmental Disabilities • 30 E. Broad Street • Columbus, OH 43215 • (800) 617-6733 • </a:t>
            </a:r>
            <a:r>
              <a:rPr lang="en-US" dirty="0" err="1"/>
              <a:t>dod</a:t>
            </a:r>
            <a:endParaRPr lang="en-US" dirty="0"/>
          </a:p>
        </p:txBody>
      </p:sp>
    </p:spTree>
    <p:extLst>
      <p:ext uri="{BB962C8B-B14F-4D97-AF65-F5344CB8AC3E}">
        <p14:creationId xmlns:p14="http://schemas.microsoft.com/office/powerpoint/2010/main" val="240212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716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7880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49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rgbClr val="FF0000"/>
                </a:solidFill>
                <a:latin typeface="Arial" panose="020B0604020202020204" pitchFamily="34" charset="0"/>
              </a:rPr>
              <a:t>Camp Koinonia Grant Opportunities</a:t>
            </a:r>
            <a:endParaRPr lang="en-US" sz="1100" dirty="0">
              <a:solidFill>
                <a:srgbClr val="222222"/>
              </a:solidFill>
              <a:latin typeface="trebuchet ms" panose="020B0603020202020204" pitchFamily="34" charset="0"/>
            </a:endParaRPr>
          </a:p>
          <a:p>
            <a:r>
              <a:rPr lang="en-US" sz="1100" dirty="0">
                <a:latin typeface="Arial" panose="020B0604020202020204" pitchFamily="34" charset="0"/>
              </a:rPr>
              <a:t>Through grant funding, the Ashtabula County Board of DD can send 10 people to three different camps at Camp Koinonia this year! To request funding for registration, complete the signup using the links below. </a:t>
            </a:r>
            <a:endParaRPr lang="en-US" sz="1100" dirty="0">
              <a:solidFill>
                <a:srgbClr val="222222"/>
              </a:solidFill>
              <a:latin typeface="trebuchet ms" panose="020B0603020202020204" pitchFamily="34" charset="0"/>
            </a:endParaRPr>
          </a:p>
          <a:p>
            <a:r>
              <a:rPr lang="en-US" sz="1100" dirty="0">
                <a:latin typeface="Arial" panose="020B0604020202020204" pitchFamily="34" charset="0"/>
              </a:rPr>
              <a:t>The Ashtabula County Board of DD has a committee that will help determine who has been selected to receive this funding. </a:t>
            </a:r>
            <a:r>
              <a:rPr lang="en-US" sz="1100" i="1" dirty="0">
                <a:latin typeface="Arial" panose="020B0604020202020204" pitchFamily="34" charset="0"/>
              </a:rPr>
              <a:t>Filling out these forms does not mean you will receive funding.</a:t>
            </a:r>
            <a:r>
              <a:rPr lang="en-US" sz="1100" dirty="0">
                <a:latin typeface="Arial" panose="020B0604020202020204" pitchFamily="34" charset="0"/>
              </a:rPr>
              <a:t> Grant recipients will be notified by April 1st.</a:t>
            </a:r>
            <a:endParaRPr lang="en-US" sz="1100" dirty="0">
              <a:solidFill>
                <a:srgbClr val="222222"/>
              </a:solidFill>
              <a:latin typeface="trebuchet ms" panose="020B0603020202020204" pitchFamily="34" charset="0"/>
            </a:endParaRPr>
          </a:p>
          <a:p>
            <a:endParaRPr lang="en-US" dirty="0"/>
          </a:p>
        </p:txBody>
      </p:sp>
    </p:spTree>
    <p:extLst>
      <p:ext uri="{BB962C8B-B14F-4D97-AF65-F5344CB8AC3E}">
        <p14:creationId xmlns:p14="http://schemas.microsoft.com/office/powerpoint/2010/main" val="2846994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045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0705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575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r>
              <a:rPr lang="en-US" dirty="0"/>
              <a:t>DSP of the month winners</a:t>
            </a:r>
          </a:p>
          <a:p>
            <a:r>
              <a:rPr lang="en-US" dirty="0"/>
              <a:t>Brenda </a:t>
            </a:r>
            <a:r>
              <a:rPr lang="en-US" dirty="0" err="1"/>
              <a:t>Nyers</a:t>
            </a:r>
            <a:r>
              <a:rPr lang="en-US" dirty="0"/>
              <a:t> Active Day Nominated by Beth Cheney</a:t>
            </a:r>
          </a:p>
          <a:p>
            <a:r>
              <a:rPr lang="en-US" dirty="0"/>
              <a:t>Amanda Whitcomb- Achieving Dreams Nominated by </a:t>
            </a:r>
            <a:r>
              <a:rPr lang="en-US" dirty="0" err="1"/>
              <a:t>Raymil</a:t>
            </a:r>
            <a:r>
              <a:rPr lang="en-US" dirty="0"/>
              <a:t> Norton</a:t>
            </a:r>
          </a:p>
          <a:p>
            <a:r>
              <a:rPr lang="en-US" dirty="0"/>
              <a:t>…</a:t>
            </a:r>
          </a:p>
        </p:txBody>
      </p:sp>
    </p:spTree>
    <p:extLst>
      <p:ext uri="{BB962C8B-B14F-4D97-AF65-F5344CB8AC3E}">
        <p14:creationId xmlns:p14="http://schemas.microsoft.com/office/powerpoint/2010/main" val="331969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877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6019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process will look different for everyone. Teams role is to ensure that what the person wants happens.  </a:t>
            </a:r>
          </a:p>
          <a:p>
            <a:r>
              <a:rPr lang="en-US" dirty="0"/>
              <a:t>Each member of the team will experience a different view or version of the individual that you are supporting.  IF we are not hearing everyone that is on the teams feedback we could be limiting what the individual will be able to accomplish.</a:t>
            </a:r>
          </a:p>
          <a:p>
            <a:r>
              <a:rPr lang="en-US" dirty="0"/>
              <a:t>The team process is continuous and the planning does not end when the plan is finalized.   The hope in the OHIOISP is to make a movement from a life filled with SERVICES to a Valued life. </a:t>
            </a:r>
          </a:p>
          <a:p>
            <a:endParaRPr lang="en-US" dirty="0"/>
          </a:p>
          <a:p>
            <a:r>
              <a:rPr lang="en-US" dirty="0"/>
              <a:t>Person- Identify what they need, what they think should happen.   And share with the SSA or QIDP when something is not working. </a:t>
            </a:r>
          </a:p>
          <a:p>
            <a:r>
              <a:rPr lang="en-US" dirty="0"/>
              <a:t>QIDP/SSA-  This role should be organizing the information and driving the ongoing conversations with the team.  SSA/QIDP should be digging deeper and work with the team to make what the individual wants happen.  Completes and maintains the documentation.  Making sure all the voice are heard.   Facilitate difficult conversations (being an outside neutral party)    Team members should not identify other team members as difficult  Focus on the difficult situation and how to work through that.    Plans should clearly Identify what providers are being paid to provide, DSP’s should know exactly what they are expected to do, and parents and guardians should know exactly what to expect will happen.  And finally SSA/QIDPS are responsible for monitoring (are the plans being implemented as written? This should not occur 1 time a year but throughout the year)  Through tech, phone calls, coffee with the individual, casual </a:t>
            </a:r>
            <a:r>
              <a:rPr lang="en-US" dirty="0" err="1"/>
              <a:t>dropins</a:t>
            </a:r>
            <a:r>
              <a:rPr lang="en-US" dirty="0"/>
              <a:t>)</a:t>
            </a:r>
          </a:p>
          <a:p>
            <a:r>
              <a:rPr lang="en-US" dirty="0"/>
              <a:t>Parent/Guardian/Advocate-  Responsible for helping identify what is working and what is not working.  Identify concerns or changes for that individual.</a:t>
            </a:r>
          </a:p>
          <a:p>
            <a:r>
              <a:rPr lang="en-US" dirty="0"/>
              <a:t>Provider- Responsible for </a:t>
            </a:r>
          </a:p>
          <a:p>
            <a:endParaRPr lang="en-US" dirty="0"/>
          </a:p>
        </p:txBody>
      </p:sp>
    </p:spTree>
    <p:extLst>
      <p:ext uri="{BB962C8B-B14F-4D97-AF65-F5344CB8AC3E}">
        <p14:creationId xmlns:p14="http://schemas.microsoft.com/office/powerpoint/2010/main" val="171269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when viewing the ISPS  the SSA’s are being held to a REVIEW date that the SSA will reach out to providers to ensure that all of your staff have been trained on the new ISP.  Please help SSA meet this deadline by sharing with them requested documents.</a:t>
            </a:r>
          </a:p>
          <a:p>
            <a:r>
              <a:rPr lang="en-US" dirty="0"/>
              <a:t>BY rule providers should have all documents reviewed by staff and signed off anytime there is a new </a:t>
            </a:r>
            <a:r>
              <a:rPr lang="en-US" dirty="0" err="1"/>
              <a:t>Isp</a:t>
            </a:r>
            <a:r>
              <a:rPr lang="en-US" dirty="0"/>
              <a:t> in place. </a:t>
            </a:r>
          </a:p>
        </p:txBody>
      </p:sp>
    </p:spTree>
    <p:extLst>
      <p:ext uri="{BB962C8B-B14F-4D97-AF65-F5344CB8AC3E}">
        <p14:creationId xmlns:p14="http://schemas.microsoft.com/office/powerpoint/2010/main" val="119550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p>
        </p:txBody>
      </p:sp>
    </p:spTree>
    <p:extLst>
      <p:ext uri="{BB962C8B-B14F-4D97-AF65-F5344CB8AC3E}">
        <p14:creationId xmlns:p14="http://schemas.microsoft.com/office/powerpoint/2010/main" val="16313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add-on rate is an amount “added-on” to the regular rate of reimbursement available for certain services. The Competency-Based Training and Longevity Add-On adds $0.39 per 15-minute unit to the regular reimbursement rate for routine homemaker/personal care, or Homemaker/Personal Care (HPC) services.</a:t>
            </a:r>
          </a:p>
          <a:p>
            <a:r>
              <a:rPr lang="en-US" dirty="0"/>
              <a:t>Direct support professionals (DSPs) interested in obtaining the add-on rate must meet the following conditions to be eligible: </a:t>
            </a:r>
          </a:p>
          <a:p>
            <a:r>
              <a:rPr lang="en-US" dirty="0"/>
              <a:t>• Two years of paid, full-time or equivalent experience providing support to people with developmental disabilities. More on experience required.</a:t>
            </a:r>
          </a:p>
          <a:p>
            <a:r>
              <a:rPr lang="en-US" dirty="0"/>
              <a:t> • Completion of 60 hours of applicable training. More on applicable training.</a:t>
            </a:r>
          </a:p>
          <a:p>
            <a:r>
              <a:rPr lang="en-US" dirty="0"/>
              <a:t>Applicable Services The add-on is only applied when eligible DSPs provide routine HPC. The add-on does not apply to On-site/On-call, participant-directed HPC, or any service other than routine HPC.</a:t>
            </a:r>
          </a:p>
          <a:p>
            <a:r>
              <a:rPr lang="en-US" dirty="0"/>
              <a:t>Two Years of Full-Time Experience To be eligible for this add-on, DSPs must have two years (or the equivalent 4,160 hours) of experience providing hands-on support to people with developmental disabilities. That is 4,160 hours of paid work, providing services authorized through Level One, SELF, or Individual Options waivers (see a full list of waiver services), providing services in an intermediate care facility for individuals with intellectual disabilities, better known as an ICF 1, or providing services funded by local resources, such as county board-funded programs like supported living or respite. These hours do not have to be consecutive, nor do they need to be from the same agency or job. Hours can be part-time, intermittent, seasonal, or occasional work over any period. Hours of experience may include hours worked in other states. </a:t>
            </a:r>
          </a:p>
          <a:p>
            <a:r>
              <a:rPr lang="en-US" dirty="0"/>
              <a:t>Employees of a provider agency must submit proof of training to their employer, in a manner prescribed by the employer, before the add-on can be applied. 3 Revision June 28, 2018, to add an agency provider-specific Employment Experience form. 6 Once the agency has verified the information, the agency may bill for hours of Homemaker/Personal Care or HPC services provided by an eligible DSP using a billing code that reimburses the agency at a higher rate</a:t>
            </a:r>
          </a:p>
          <a:p>
            <a:r>
              <a:rPr lang="en-US" dirty="0"/>
              <a:t>The agency is required to maintain verification of related experience and training for each DSP for whom the add-on is billed. </a:t>
            </a:r>
          </a:p>
          <a:p>
            <a:endParaRPr lang="en-US" dirty="0"/>
          </a:p>
          <a:p>
            <a:endParaRPr lang="en-US" dirty="0"/>
          </a:p>
        </p:txBody>
      </p:sp>
    </p:spTree>
    <p:extLst>
      <p:ext uri="{BB962C8B-B14F-4D97-AF65-F5344CB8AC3E}">
        <p14:creationId xmlns:p14="http://schemas.microsoft.com/office/powerpoint/2010/main" val="219985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email went out last week reminding providers to report any comments on the open rule proposed changes.  The proposed changes may have caused </a:t>
            </a:r>
            <a:r>
              <a:rPr lang="en-US" dirty="0" err="1"/>
              <a:t>som</a:t>
            </a:r>
            <a:r>
              <a:rPr lang="en-US" dirty="0"/>
              <a:t> confusion.</a:t>
            </a:r>
          </a:p>
        </p:txBody>
      </p:sp>
    </p:spTree>
    <p:extLst>
      <p:ext uri="{BB962C8B-B14F-4D97-AF65-F5344CB8AC3E}">
        <p14:creationId xmlns:p14="http://schemas.microsoft.com/office/powerpoint/2010/main" val="1230134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7802B4-F265-48C4-BCC6-78761D810485}"/>
              </a:ext>
            </a:extLst>
          </p:cNvPr>
          <p:cNvPicPr>
            <a:picLocks noChangeAspect="1"/>
          </p:cNvPicPr>
          <p:nvPr userDrawn="1"/>
        </p:nvPicPr>
        <p:blipFill>
          <a:blip r:embed="rId2"/>
          <a:stretch>
            <a:fillRect/>
          </a:stretch>
        </p:blipFill>
        <p:spPr>
          <a:xfrm>
            <a:off x="805083" y="1187955"/>
            <a:ext cx="4264161" cy="276759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87265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1353044" y="8983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1378562" y="1478571"/>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5670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1"/>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1"/>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057712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920CFF2B-3E65-49DC-9BEB-8C9BC6857F23}"/>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04598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9191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235531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1BB8937-A7ED-4F6B-9AD1-C2B1BD4B8C1E}"/>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3399352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565E613F-6E61-4F88-A3E4-5EB095A8835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779559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2163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50703" y="4528563"/>
            <a:ext cx="527315" cy="548640"/>
          </a:xfrm>
          <a:prstGeom prst="rect">
            <a:avLst/>
          </a:prstGeom>
        </p:spPr>
      </p:pic>
    </p:spTree>
    <p:extLst>
      <p:ext uri="{BB962C8B-B14F-4D97-AF65-F5344CB8AC3E}">
        <p14:creationId xmlns:p14="http://schemas.microsoft.com/office/powerpoint/2010/main" val="128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gradFill>
          <a:gsLst>
            <a:gs pos="0">
              <a:schemeClr val="bg1"/>
            </a:gs>
            <a:gs pos="76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userDrawn="1"/>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3"/>
              </a:gs>
              <a:gs pos="100000">
                <a:schemeClr val="accent4"/>
              </a:gs>
            </a:gsLst>
            <a:lin ang="5400012" scaled="0"/>
          </a:gradFill>
          <a:ln>
            <a:noFill/>
          </a:ln>
          <a:effectLst>
            <a:innerShdw blurRad="63500" dist="50800" dir="13500000">
              <a:prstClr val="black">
                <a:alpha val="25000"/>
              </a:prstClr>
            </a:inn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100000">
                <a:schemeClr val="accent4"/>
              </a:gs>
              <a:gs pos="100000">
                <a:schemeClr val="accent5"/>
              </a:gs>
            </a:gsLst>
            <a:lin ang="5400012" scaled="0"/>
          </a:gradFill>
          <a:ln>
            <a:noFill/>
          </a:ln>
          <a:effectLst>
            <a:outerShdw blurRad="50800" dist="38100" dir="8100000" algn="tr" rotWithShape="0">
              <a:prstClr val="black">
                <a:alpha val="25000"/>
              </a:prst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62D92635-2C86-4216-AFCF-A4E83BD0F7BB}"/>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25834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87C6013-3899-49A9-ACE3-CEE059496942}"/>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23491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AD280CD3-04E9-46E1-9FDC-E05129B96189}"/>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59173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4"/>
        <p:cNvGrpSpPr/>
        <p:nvPr/>
      </p:nvGrpSpPr>
      <p:grpSpPr>
        <a:xfrm>
          <a:off x="0" y="0"/>
          <a:ext cx="0" cy="0"/>
          <a:chOff x="0" y="0"/>
          <a:chExt cx="0" cy="0"/>
        </a:xfrm>
      </p:grpSpPr>
      <p:sp>
        <p:nvSpPr>
          <p:cNvPr id="55" name="Google Shape;55;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7" name="Google Shape;57;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8571250" y="4535491"/>
            <a:ext cx="527315" cy="54864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54"/>
        <p:cNvGrpSpPr/>
        <p:nvPr/>
      </p:nvGrpSpPr>
      <p:grpSpPr>
        <a:xfrm>
          <a:off x="0" y="0"/>
          <a:ext cx="0" cy="0"/>
          <a:chOff x="0" y="0"/>
          <a:chExt cx="0" cy="0"/>
        </a:xfrm>
      </p:grpSpPr>
      <p:sp>
        <p:nvSpPr>
          <p:cNvPr id="55" name="Google Shape;55;p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4"/>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56" name="Google Shape;56;p8"/>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57" name="Google Shape;57;p8"/>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85FC010D-4C24-41EC-B187-1C10403F1D38}"/>
              </a:ext>
            </a:extLst>
          </p:cNvPr>
          <p:cNvPicPr>
            <a:picLocks noChangeAspect="1"/>
          </p:cNvPicPr>
          <p:nvPr userDrawn="1"/>
        </p:nvPicPr>
        <p:blipFill>
          <a:blip r:embed="rId2"/>
          <a:stretch>
            <a:fillRect/>
          </a:stretch>
        </p:blipFill>
        <p:spPr>
          <a:xfrm>
            <a:off x="78414" y="4535491"/>
            <a:ext cx="527315" cy="548640"/>
          </a:xfrm>
          <a:prstGeom prst="rect">
            <a:avLst/>
          </a:prstGeom>
        </p:spPr>
      </p:pic>
    </p:spTree>
    <p:extLst>
      <p:ext uri="{BB962C8B-B14F-4D97-AF65-F5344CB8AC3E}">
        <p14:creationId xmlns:p14="http://schemas.microsoft.com/office/powerpoint/2010/main" val="132447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FE1B4CF-FED5-477B-875E-BDF7DDD839E8}"/>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179289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rot="10800000">
            <a:off x="-13854"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6F11199A-A99E-443F-9C8E-02DF8F9BE09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12396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 name="Google Shape;49;p7">
            <a:extLst>
              <a:ext uri="{FF2B5EF4-FFF2-40B4-BE49-F238E27FC236}">
                <a16:creationId xmlns:a16="http://schemas.microsoft.com/office/drawing/2014/main" id="{BADA3CC5-412A-4AE3-B5E1-16D3A36880E7}"/>
              </a:ext>
            </a:extLst>
          </p:cNvPr>
          <p:cNvSpPr txBox="1">
            <a:spLocks noGrp="1"/>
          </p:cNvSpPr>
          <p:nvPr>
            <p:ph type="title"/>
          </p:nvPr>
        </p:nvSpPr>
        <p:spPr>
          <a:xfrm>
            <a:off x="1647949" y="877564"/>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 name="Google Shape;50;p7">
            <a:extLst>
              <a:ext uri="{FF2B5EF4-FFF2-40B4-BE49-F238E27FC236}">
                <a16:creationId xmlns:a16="http://schemas.microsoft.com/office/drawing/2014/main" id="{2BADC06F-D004-42C0-8191-27A6C2191BA1}"/>
              </a:ext>
            </a:extLst>
          </p:cNvPr>
          <p:cNvSpPr txBox="1">
            <a:spLocks noGrp="1"/>
          </p:cNvSpPr>
          <p:nvPr>
            <p:ph type="body" idx="1"/>
          </p:nvPr>
        </p:nvSpPr>
        <p:spPr>
          <a:xfrm>
            <a:off x="1647949"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Arial" panose="020B0604020202020204" pitchFamily="34" charset="0"/>
                <a:cs typeface="Arial" panose="020B0604020202020204" pitchFamily="34" charset="0"/>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0" name="Google Shape;51;p7">
            <a:extLst>
              <a:ext uri="{FF2B5EF4-FFF2-40B4-BE49-F238E27FC236}">
                <a16:creationId xmlns:a16="http://schemas.microsoft.com/office/drawing/2014/main" id="{4BE8EF38-8F8F-4754-AC02-D097450DED5E}"/>
              </a:ext>
            </a:extLst>
          </p:cNvPr>
          <p:cNvSpPr txBox="1">
            <a:spLocks noGrp="1"/>
          </p:cNvSpPr>
          <p:nvPr>
            <p:ph type="body" idx="2"/>
          </p:nvPr>
        </p:nvSpPr>
        <p:spPr>
          <a:xfrm>
            <a:off x="4044587"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sp>
        <p:nvSpPr>
          <p:cNvPr id="11" name="Google Shape;52;p7">
            <a:extLst>
              <a:ext uri="{FF2B5EF4-FFF2-40B4-BE49-F238E27FC236}">
                <a16:creationId xmlns:a16="http://schemas.microsoft.com/office/drawing/2014/main" id="{F42488E5-0270-459C-9184-CB02BAFD4F46}"/>
              </a:ext>
            </a:extLst>
          </p:cNvPr>
          <p:cNvSpPr txBox="1">
            <a:spLocks noGrp="1"/>
          </p:cNvSpPr>
          <p:nvPr>
            <p:ph type="body" idx="3"/>
          </p:nvPr>
        </p:nvSpPr>
        <p:spPr>
          <a:xfrm>
            <a:off x="6441224" y="1533989"/>
            <a:ext cx="2168700" cy="2969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atin typeface="+mn-lt"/>
              </a:defRPr>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dirty="0"/>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4860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2872474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16E56857-874F-4E22-A10C-E197F36DB78D}"/>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5"/>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0F6E9633-533B-4093-B7BF-6B689BEF15C8}"/>
              </a:ext>
            </a:extLst>
          </p:cNvPr>
          <p:cNvPicPr>
            <a:picLocks noChangeAspect="1"/>
          </p:cNvPicPr>
          <p:nvPr userDrawn="1"/>
        </p:nvPicPr>
        <p:blipFill>
          <a:blip r:embed="rId2"/>
          <a:stretch>
            <a:fillRect/>
          </a:stretch>
        </p:blipFill>
        <p:spPr>
          <a:xfrm>
            <a:off x="8605885" y="4535491"/>
            <a:ext cx="527315" cy="548640"/>
          </a:xfrm>
          <a:prstGeom prst="rect">
            <a:avLst/>
          </a:prstGeom>
        </p:spPr>
      </p:pic>
    </p:spTree>
    <p:extLst>
      <p:ext uri="{BB962C8B-B14F-4D97-AF65-F5344CB8AC3E}">
        <p14:creationId xmlns:p14="http://schemas.microsoft.com/office/powerpoint/2010/main" val="24607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8" name="Google Shape;35;p5">
            <a:extLst>
              <a:ext uri="{FF2B5EF4-FFF2-40B4-BE49-F238E27FC236}">
                <a16:creationId xmlns:a16="http://schemas.microsoft.com/office/drawing/2014/main" id="{27206CA6-D8F2-4295-8731-2398037A4145}"/>
              </a:ext>
            </a:extLst>
          </p:cNvPr>
          <p:cNvSpPr txBox="1">
            <a:spLocks noGrp="1"/>
          </p:cNvSpPr>
          <p:nvPr>
            <p:ph type="body" idx="1"/>
          </p:nvPr>
        </p:nvSpPr>
        <p:spPr>
          <a:xfrm>
            <a:off x="779100" y="2460719"/>
            <a:ext cx="6962100" cy="1927005"/>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Arial" panose="020B0604020202020204" pitchFamily="34" charset="0"/>
                <a:cs typeface="Arial"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grpSp>
        <p:nvGrpSpPr>
          <p:cNvPr id="2" name="Group 1">
            <a:extLst>
              <a:ext uri="{FF2B5EF4-FFF2-40B4-BE49-F238E27FC236}">
                <a16:creationId xmlns:a16="http://schemas.microsoft.com/office/drawing/2014/main" id="{656F37F0-F77C-4044-B5C1-67FF80BD62BB}"/>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 name="Google Shape;34;p5">
            <a:extLst>
              <a:ext uri="{FF2B5EF4-FFF2-40B4-BE49-F238E27FC236}">
                <a16:creationId xmlns:a16="http://schemas.microsoft.com/office/drawing/2014/main" id="{D00B7117-C012-4079-A16F-5C12392818C7}"/>
              </a:ext>
            </a:extLst>
          </p:cNvPr>
          <p:cNvSpPr txBox="1">
            <a:spLocks noGrp="1"/>
          </p:cNvSpPr>
          <p:nvPr>
            <p:ph type="title"/>
          </p:nvPr>
        </p:nvSpPr>
        <p:spPr>
          <a:xfrm>
            <a:off x="831727" y="178293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1" name="Picture 10">
            <a:extLst>
              <a:ext uri="{FF2B5EF4-FFF2-40B4-BE49-F238E27FC236}">
                <a16:creationId xmlns:a16="http://schemas.microsoft.com/office/drawing/2014/main" id="{2E972FE3-7685-46A6-9DD1-A49DE88317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9659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userDrawn="1">
  <p:cSld name="TITLE_1">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F06E90C7-DEA3-41E7-A273-FF90EF7B22E9}"/>
              </a:ext>
            </a:extLst>
          </p:cNvPr>
          <p:cNvPicPr>
            <a:picLocks noChangeAspect="1"/>
          </p:cNvPicPr>
          <p:nvPr userDrawn="1"/>
        </p:nvPicPr>
        <p:blipFill>
          <a:blip r:embed="rId2"/>
          <a:stretch>
            <a:fillRect/>
          </a:stretch>
        </p:blipFill>
        <p:spPr>
          <a:xfrm>
            <a:off x="694246" y="1340355"/>
            <a:ext cx="4264161" cy="276759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192951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2" name="Picture 11">
            <a:extLst>
              <a:ext uri="{FF2B5EF4-FFF2-40B4-BE49-F238E27FC236}">
                <a16:creationId xmlns:a16="http://schemas.microsoft.com/office/drawing/2014/main" id="{358F7570-D96C-42C7-86F6-F79D850A83B9}"/>
              </a:ext>
            </a:extLst>
          </p:cNvPr>
          <p:cNvPicPr>
            <a:picLocks noChangeAspect="1"/>
          </p:cNvPicPr>
          <p:nvPr userDrawn="1"/>
        </p:nvPicPr>
        <p:blipFill>
          <a:blip r:embed="rId2"/>
          <a:stretch>
            <a:fillRect/>
          </a:stretch>
        </p:blipFill>
        <p:spPr>
          <a:xfrm>
            <a:off x="8597249" y="4540712"/>
            <a:ext cx="527315" cy="548640"/>
          </a:xfrm>
          <a:prstGeom prst="rect">
            <a:avLst/>
          </a:prstGeom>
        </p:spPr>
      </p:pic>
    </p:spTree>
    <p:extLst>
      <p:ext uri="{BB962C8B-B14F-4D97-AF65-F5344CB8AC3E}">
        <p14:creationId xmlns:p14="http://schemas.microsoft.com/office/powerpoint/2010/main" val="4284572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656F37F0-F77C-4044-B5C1-67FF80BD62BB}"/>
              </a:ext>
            </a:extLst>
          </p:cNvPr>
          <p:cNvGrpSpPr/>
          <p:nvPr userDrawn="1"/>
        </p:nvGrpSpPr>
        <p:grpSpPr>
          <a:xfrm>
            <a:off x="0" y="3216498"/>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6"/>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6"/>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0" name="Picture 9">
            <a:extLst>
              <a:ext uri="{FF2B5EF4-FFF2-40B4-BE49-F238E27FC236}">
                <a16:creationId xmlns:a16="http://schemas.microsoft.com/office/drawing/2014/main" id="{2E4A2F49-AB32-4BB9-92E3-D2799B6CE7F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90661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rot="10800000">
            <a:off x="0" y="0"/>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024958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60"/>
        <p:cNvGrpSpPr/>
        <p:nvPr/>
      </p:nvGrpSpPr>
      <p:grpSpPr>
        <a:xfrm>
          <a:off x="0" y="0"/>
          <a:ext cx="0" cy="0"/>
          <a:chOff x="0" y="0"/>
          <a:chExt cx="0" cy="0"/>
        </a:xfrm>
      </p:grpSpPr>
      <p:sp>
        <p:nvSpPr>
          <p:cNvPr id="61" name="Google Shape;61;p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chemeClr val="bg1">
              <a:lumMod val="95000"/>
            </a:schemeClr>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8585743" y="4535491"/>
            <a:ext cx="527315" cy="54864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60"/>
        <p:cNvGrpSpPr/>
        <p:nvPr/>
      </p:nvGrpSpPr>
      <p:grpSpPr>
        <a:xfrm>
          <a:off x="0" y="0"/>
          <a:ext cx="0" cy="0"/>
          <a:chOff x="0" y="0"/>
          <a:chExt cx="0" cy="0"/>
        </a:xfrm>
      </p:grpSpPr>
      <p:sp>
        <p:nvSpPr>
          <p:cNvPr id="61" name="Google Shape;61;p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2" name="Google Shape;62;p9"/>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3" name="Google Shape;63;p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41240ADD-2A46-47E6-9B36-4188E34B117B}"/>
              </a:ext>
            </a:extLst>
          </p:cNvPr>
          <p:cNvPicPr>
            <a:picLocks noChangeAspect="1"/>
          </p:cNvPicPr>
          <p:nvPr userDrawn="1"/>
        </p:nvPicPr>
        <p:blipFill>
          <a:blip r:embed="rId2"/>
          <a:stretch>
            <a:fillRect/>
          </a:stretch>
        </p:blipFill>
        <p:spPr>
          <a:xfrm>
            <a:off x="65197" y="4535491"/>
            <a:ext cx="527315" cy="548640"/>
          </a:xfrm>
          <a:prstGeom prst="rect">
            <a:avLst/>
          </a:prstGeom>
        </p:spPr>
      </p:pic>
    </p:spTree>
    <p:extLst>
      <p:ext uri="{BB962C8B-B14F-4D97-AF65-F5344CB8AC3E}">
        <p14:creationId xmlns:p14="http://schemas.microsoft.com/office/powerpoint/2010/main" val="2863655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F81D318-FFC9-45F4-8874-68E9FF118B0F}"/>
              </a:ext>
            </a:extLst>
          </p:cNvPr>
          <p:cNvGrpSpPr/>
          <p:nvPr userDrawn="1"/>
        </p:nvGrpSpPr>
        <p:grpSpPr>
          <a:xfrm>
            <a:off x="0" y="3231924"/>
            <a:ext cx="9147054" cy="1927002"/>
            <a:chOff x="0" y="3231924"/>
            <a:chExt cx="9147054" cy="1927002"/>
          </a:xfrm>
        </p:grpSpPr>
        <p:sp>
          <p:nvSpPr>
            <p:cNvPr id="67" name="Google Shape;67;p1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bg1">
                    <a:lumMod val="75000"/>
                  </a:schemeClr>
                </a:gs>
                <a:gs pos="10000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bg1">
                    <a:lumMod val="8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lumMod val="95000"/>
                  </a:schemeClr>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D1F7F0F6-7EB7-4EC3-9327-C437E08DCD32}"/>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05569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62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62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62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 name="Google Shape;58;p8">
            <a:extLst>
              <a:ext uri="{FF2B5EF4-FFF2-40B4-BE49-F238E27FC236}">
                <a16:creationId xmlns:a16="http://schemas.microsoft.com/office/drawing/2014/main" id="{AEAA9249-ADAC-4E30-A6B9-0A5D396856BC}"/>
              </a:ext>
            </a:extLst>
          </p:cNvPr>
          <p:cNvSpPr txBox="1">
            <a:spLocks noGrp="1"/>
          </p:cNvSpPr>
          <p:nvPr userDrawn="1">
            <p:ph type="title"/>
          </p:nvPr>
        </p:nvSpPr>
        <p:spPr>
          <a:xfrm>
            <a:off x="1647947" y="1050746"/>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pic>
        <p:nvPicPr>
          <p:cNvPr id="10" name="Picture 9">
            <a:extLst>
              <a:ext uri="{FF2B5EF4-FFF2-40B4-BE49-F238E27FC236}">
                <a16:creationId xmlns:a16="http://schemas.microsoft.com/office/drawing/2014/main" id="{57853DFE-1F85-48EC-A1EF-A09E54824F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6523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95A58B33-B56B-42FE-B697-631E3D1E4E01}"/>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672388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FB7EAF87-5F92-465E-BBF9-D75AC1717E14}"/>
              </a:ext>
            </a:extLst>
          </p:cNvPr>
          <p:cNvGrpSpPr/>
          <p:nvPr userDrawn="1"/>
        </p:nvGrpSpPr>
        <p:grpSpPr>
          <a:xfrm>
            <a:off x="7216998" y="-19682"/>
            <a:ext cx="1927002" cy="5163084"/>
            <a:chOff x="7216998" y="-19682"/>
            <a:chExt cx="1927002" cy="5163084"/>
          </a:xfrm>
        </p:grpSpPr>
        <p:sp>
          <p:nvSpPr>
            <p:cNvPr id="67" name="Google Shape;67;p10"/>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7794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gradFill>
          <a:gsLst>
            <a:gs pos="0">
              <a:schemeClr val="bg1"/>
            </a:gs>
            <a:gs pos="64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100000">
                <a:schemeClr val="accent2"/>
              </a:gs>
              <a:gs pos="0">
                <a:schemeClr val="accent1"/>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100000">
                <a:schemeClr val="accent2"/>
              </a:gs>
              <a:gs pos="19000">
                <a:schemeClr val="accent3"/>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Lst>
            <a:lin ang="5400000"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18FA0A1-E001-4D80-A603-03774C2CB7C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399968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4"/>
              </a:gs>
              <a:gs pos="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80000">
                <a:schemeClr val="accent4"/>
              </a:gs>
              <a:gs pos="0">
                <a:schemeClr val="accent2"/>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8" name="Picture 7">
            <a:extLst>
              <a:ext uri="{FF2B5EF4-FFF2-40B4-BE49-F238E27FC236}">
                <a16:creationId xmlns:a16="http://schemas.microsoft.com/office/drawing/2014/main" id="{384260D9-8839-47D9-9E5B-CC7C213B0AF1}"/>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0084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EC558631-9AC7-40EF-A18F-3ACFFF70B530}"/>
              </a:ext>
            </a:extLst>
          </p:cNvPr>
          <p:cNvGrpSpPr/>
          <p:nvPr userDrawn="1"/>
        </p:nvGrpSpPr>
        <p:grpSpPr>
          <a:xfrm rot="16200000">
            <a:off x="3610229" y="-360849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3" name="Picture 12">
            <a:extLst>
              <a:ext uri="{FF2B5EF4-FFF2-40B4-BE49-F238E27FC236}">
                <a16:creationId xmlns:a16="http://schemas.microsoft.com/office/drawing/2014/main" id="{99DCB50E-D11C-4823-AED5-47E070A4CCBA}"/>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405874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7" name="Picture 6">
            <a:extLst>
              <a:ext uri="{FF2B5EF4-FFF2-40B4-BE49-F238E27FC236}">
                <a16:creationId xmlns:a16="http://schemas.microsoft.com/office/drawing/2014/main" id="{DED3F1B0-2FF7-486E-992C-17DEF3EF5C3B}"/>
              </a:ext>
            </a:extLst>
          </p:cNvPr>
          <p:cNvPicPr>
            <a:picLocks noChangeAspect="1"/>
          </p:cNvPicPr>
          <p:nvPr userDrawn="1"/>
        </p:nvPicPr>
        <p:blipFill>
          <a:blip r:embed="rId2"/>
          <a:stretch>
            <a:fillRect/>
          </a:stretch>
        </p:blipFill>
        <p:spPr>
          <a:xfrm>
            <a:off x="64560" y="4542418"/>
            <a:ext cx="527315" cy="54864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a:off x="7216989" y="0"/>
            <a:ext cx="1927011" cy="5143500"/>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284034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EC558631-9AC7-40EF-A18F-3ACFFF70B530}"/>
              </a:ext>
            </a:extLst>
          </p:cNvPr>
          <p:cNvGrpSpPr/>
          <p:nvPr userDrawn="1"/>
        </p:nvGrpSpPr>
        <p:grpSpPr>
          <a:xfrm rot="5400000">
            <a:off x="3608495" y="-392005"/>
            <a:ext cx="1927011" cy="9144002"/>
            <a:chOff x="7216989" y="0"/>
            <a:chExt cx="1927011" cy="5143500"/>
          </a:xfrm>
        </p:grpSpPr>
        <p:sp>
          <p:nvSpPr>
            <p:cNvPr id="67" name="Google Shape;67;p10"/>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2"/>
                </a:gs>
                <a:gs pos="11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2568FBF5-A187-4B7E-A88E-094E5BD00B42}"/>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141564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16200000">
            <a:off x="3608499" y="-3608499"/>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1" name="Picture 10">
            <a:extLst>
              <a:ext uri="{FF2B5EF4-FFF2-40B4-BE49-F238E27FC236}">
                <a16:creationId xmlns:a16="http://schemas.microsoft.com/office/drawing/2014/main" id="{F08FFAB1-AE29-43E9-A866-0C4AB70D767E}"/>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119601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7400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60D3195B-6477-44D5-8CFA-33916959B3C7}"/>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2830277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a:off x="7217006" y="0"/>
            <a:ext cx="1927002" cy="51435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756502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2" name="Group 1">
            <a:extLst>
              <a:ext uri="{FF2B5EF4-FFF2-40B4-BE49-F238E27FC236}">
                <a16:creationId xmlns:a16="http://schemas.microsoft.com/office/drawing/2014/main" id="{9B0B7522-B619-45C1-B645-1E3E460B849D}"/>
              </a:ext>
            </a:extLst>
          </p:cNvPr>
          <p:cNvGrpSpPr/>
          <p:nvPr userDrawn="1"/>
        </p:nvGrpSpPr>
        <p:grpSpPr>
          <a:xfrm rot="5400000">
            <a:off x="3608499" y="-392001"/>
            <a:ext cx="1927002" cy="9144000"/>
            <a:chOff x="7217006" y="0"/>
            <a:chExt cx="1927002" cy="514350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0">
                  <a:schemeClr val="accent5"/>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3"/>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9" name="Picture 8">
            <a:extLst>
              <a:ext uri="{FF2B5EF4-FFF2-40B4-BE49-F238E27FC236}">
                <a16:creationId xmlns:a16="http://schemas.microsoft.com/office/drawing/2014/main" id="{868399AC-59C7-496D-9851-59353F0F9CB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243828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rot="10800000">
            <a:off x="0" y="0"/>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D022C6F9-2C92-4EA0-A5D0-B08F6E271EC6}"/>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37344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Fira Sans Medium"/>
              <a:buChar char="●"/>
              <a:defRPr sz="2800">
                <a:latin typeface="Arial Black" panose="020B0A04020102020204" pitchFamily="34" charset="0"/>
                <a:ea typeface="Arial Black" panose="020B0A04020102020204" pitchFamily="34" charset="0"/>
                <a:cs typeface="Arial Black" panose="020B0A04020102020204" pitchFamily="34" charset="0"/>
                <a:sym typeface="Fira Sans Medium"/>
              </a:defRPr>
            </a:lvl1pPr>
            <a:lvl2pPr marL="914400" lvl="1"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rtl="0">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rtl="0">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dirty="0"/>
          </a:p>
        </p:txBody>
      </p:sp>
      <p:sp>
        <p:nvSpPr>
          <p:cNvPr id="23" name="Google Shape;23;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5" name="Google Shape;25;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6" name="Google Shape;26;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7" name="Google Shape;27;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8" name="Google Shape;28;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29" name="Google Shape;29;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3" name="Picture 12">
            <a:extLst>
              <a:ext uri="{FF2B5EF4-FFF2-40B4-BE49-F238E27FC236}">
                <a16:creationId xmlns:a16="http://schemas.microsoft.com/office/drawing/2014/main" id="{E99510EE-CB15-4BD4-9182-B2606DB2B8FC}"/>
              </a:ext>
            </a:extLst>
          </p:cNvPr>
          <p:cNvPicPr>
            <a:picLocks noChangeAspect="1"/>
          </p:cNvPicPr>
          <p:nvPr userDrawn="1"/>
        </p:nvPicPr>
        <p:blipFill>
          <a:blip r:embed="rId2"/>
          <a:stretch>
            <a:fillRect/>
          </a:stretch>
        </p:blipFill>
        <p:spPr>
          <a:xfrm>
            <a:off x="8592031" y="4535491"/>
            <a:ext cx="527315" cy="54864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7" name="Picture 6">
            <a:extLst>
              <a:ext uri="{FF2B5EF4-FFF2-40B4-BE49-F238E27FC236}">
                <a16:creationId xmlns:a16="http://schemas.microsoft.com/office/drawing/2014/main" id="{B4F161D9-D81A-4228-B173-B028F5F941BD}"/>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398074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93FE4A25-9253-4188-98E7-CDA45CAEFF2C}"/>
              </a:ext>
            </a:extLst>
          </p:cNvPr>
          <p:cNvGrpSpPr/>
          <p:nvPr userDrawn="1"/>
        </p:nvGrpSpPr>
        <p:grpSpPr>
          <a:xfrm>
            <a:off x="7216998" y="0"/>
            <a:ext cx="1927002" cy="5195504"/>
            <a:chOff x="7216998" y="0"/>
            <a:chExt cx="1927002" cy="5195504"/>
          </a:xfrm>
        </p:grpSpPr>
        <p:sp>
          <p:nvSpPr>
            <p:cNvPr id="67" name="Google Shape;67;p10"/>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userDrawn="1"/>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8" name="Picture 7">
            <a:extLst>
              <a:ext uri="{FF2B5EF4-FFF2-40B4-BE49-F238E27FC236}">
                <a16:creationId xmlns:a16="http://schemas.microsoft.com/office/drawing/2014/main" id="{4757B8EC-AB84-4F96-8AEE-2F0417B1C84F}"/>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682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66"/>
        <p:cNvGrpSpPr/>
        <p:nvPr/>
      </p:nvGrpSpPr>
      <p:grpSpPr>
        <a:xfrm>
          <a:off x="0" y="0"/>
          <a:ext cx="0" cy="0"/>
          <a:chOff x="0" y="0"/>
          <a:chExt cx="0" cy="0"/>
        </a:xfrm>
      </p:grpSpPr>
      <p:grpSp>
        <p:nvGrpSpPr>
          <p:cNvPr id="3" name="Group 2">
            <a:extLst>
              <a:ext uri="{FF2B5EF4-FFF2-40B4-BE49-F238E27FC236}">
                <a16:creationId xmlns:a16="http://schemas.microsoft.com/office/drawing/2014/main" id="{D18BD804-C0F7-434C-8026-78A1ACAE2EC8}"/>
              </a:ext>
            </a:extLst>
          </p:cNvPr>
          <p:cNvGrpSpPr/>
          <p:nvPr userDrawn="1"/>
        </p:nvGrpSpPr>
        <p:grpSpPr>
          <a:xfrm>
            <a:off x="0" y="3216498"/>
            <a:ext cx="9144000" cy="1927002"/>
            <a:chOff x="0" y="3216498"/>
            <a:chExt cx="9144000" cy="1927002"/>
          </a:xfrm>
        </p:grpSpPr>
        <p:sp>
          <p:nvSpPr>
            <p:cNvPr id="67" name="Google Shape;67;p10"/>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8" name="Google Shape;68;p10"/>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6000">
                  <a:schemeClr val="accent6"/>
                </a:gs>
                <a:gs pos="74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69" name="Google Shape;69;p10"/>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0">
                  <a:schemeClr val="accent6"/>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71" name="Google Shape;71;p10"/>
          <p:cNvSpPr/>
          <p:nvPr userDrawn="1"/>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pic>
        <p:nvPicPr>
          <p:cNvPr id="10" name="Picture 9">
            <a:extLst>
              <a:ext uri="{FF2B5EF4-FFF2-40B4-BE49-F238E27FC236}">
                <a16:creationId xmlns:a16="http://schemas.microsoft.com/office/drawing/2014/main" id="{B2635583-335E-4A7B-8135-376ADFF820C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56938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6200000">
            <a:off x="3608499" y="-3608499"/>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185721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9000" b="-9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10800000">
            <a:off x="0" y="0"/>
            <a:ext cx="1927002" cy="51435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3893146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lum/>
          </a:blip>
          <a:srcRect/>
          <a:stretch>
            <a:fillRect t="-17000" b="-17000"/>
          </a:stretch>
        </a:blipFill>
        <a:effectLst/>
      </p:bgPr>
    </p:bg>
    <p:spTree>
      <p:nvGrpSpPr>
        <p:cNvPr id="1" name="Shape 45"/>
        <p:cNvGrpSpPr/>
        <p:nvPr/>
      </p:nvGrpSpPr>
      <p:grpSpPr>
        <a:xfrm>
          <a:off x="0" y="0"/>
          <a:ext cx="0" cy="0"/>
          <a:chOff x="0" y="0"/>
          <a:chExt cx="0" cy="0"/>
        </a:xfrm>
      </p:grpSpPr>
      <p:grpSp>
        <p:nvGrpSpPr>
          <p:cNvPr id="2" name="Group 1">
            <a:extLst>
              <a:ext uri="{FF2B5EF4-FFF2-40B4-BE49-F238E27FC236}">
                <a16:creationId xmlns:a16="http://schemas.microsoft.com/office/drawing/2014/main" id="{14567953-B31C-4E96-8215-7107E2531675}"/>
              </a:ext>
            </a:extLst>
          </p:cNvPr>
          <p:cNvGrpSpPr/>
          <p:nvPr userDrawn="1"/>
        </p:nvGrpSpPr>
        <p:grpSpPr>
          <a:xfrm rot="5400000">
            <a:off x="3608499" y="-392001"/>
            <a:ext cx="1927002" cy="9144000"/>
            <a:chOff x="7217006" y="0"/>
            <a:chExt cx="1927002" cy="5143500"/>
          </a:xfrm>
        </p:grpSpPr>
        <p:sp>
          <p:nvSpPr>
            <p:cNvPr id="46" name="Google Shape;46;p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0">
                  <a:schemeClr val="bg1">
                    <a:alpha val="25000"/>
                  </a:schemeClr>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7" name="Google Shape;47;p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bg1"/>
                </a:gs>
                <a:gs pos="0">
                  <a:schemeClr val="bg1">
                    <a:alpha val="25000"/>
                  </a:schemeClr>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8" name="Google Shape;48;p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bg1">
                    <a:alpha val="25000"/>
                  </a:schemeClr>
                </a:gs>
                <a:gs pos="100000">
                  <a:schemeClr val="bg1">
                    <a:alpha val="55000"/>
                  </a:schemeClr>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pic>
        <p:nvPicPr>
          <p:cNvPr id="12" name="Picture 11">
            <a:extLst>
              <a:ext uri="{FF2B5EF4-FFF2-40B4-BE49-F238E27FC236}">
                <a16:creationId xmlns:a16="http://schemas.microsoft.com/office/drawing/2014/main" id="{0F5AAF3A-1D04-43A5-A97F-D74723FC81C3}"/>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2600265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blipFill dpi="0" rotWithShape="1">
          <a:blip r:embed="rId2">
            <a:lum/>
          </a:blip>
          <a:srcRect/>
          <a:stretch>
            <a:fillRect t="-17000" b="-17000"/>
          </a:stretch>
        </a:blip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1" name="Picture 10">
            <a:extLst>
              <a:ext uri="{FF2B5EF4-FFF2-40B4-BE49-F238E27FC236}">
                <a16:creationId xmlns:a16="http://schemas.microsoft.com/office/drawing/2014/main" id="{F2A9E4B4-4DD9-48AD-9027-FA845790D84F}"/>
              </a:ext>
            </a:extLst>
          </p:cNvPr>
          <p:cNvPicPr>
            <a:picLocks noChangeAspect="1"/>
          </p:cNvPicPr>
          <p:nvPr userDrawn="1"/>
        </p:nvPicPr>
        <p:blipFill>
          <a:blip r:embed="rId3"/>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4052234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7000">
              <a:schemeClr val="accent3"/>
            </a:gs>
            <a:gs pos="0">
              <a:schemeClr val="accent1"/>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921955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2"/>
            </a:gs>
            <a:gs pos="100000">
              <a:schemeClr val="accent3"/>
            </a:gs>
            <a:gs pos="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9711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2"/>
            </a:gs>
            <a:gs pos="100000">
              <a:schemeClr val="accent4"/>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6135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5400000">
            <a:off x="3600776" y="-3600779"/>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316034" y="1283648"/>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999292" y="1942447"/>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11" name="Picture 10">
            <a:extLst>
              <a:ext uri="{FF2B5EF4-FFF2-40B4-BE49-F238E27FC236}">
                <a16:creationId xmlns:a16="http://schemas.microsoft.com/office/drawing/2014/main" id="{3D5EEB27-3E01-45F7-8565-838314D7F060}"/>
              </a:ext>
            </a:extLst>
          </p:cNvPr>
          <p:cNvPicPr>
            <a:picLocks noChangeAspect="1"/>
          </p:cNvPicPr>
          <p:nvPr userDrawn="1"/>
        </p:nvPicPr>
        <p:blipFill>
          <a:blip r:embed="rId2"/>
          <a:stretch>
            <a:fillRect/>
          </a:stretch>
        </p:blipFill>
        <p:spPr>
          <a:xfrm>
            <a:off x="8585743" y="4535491"/>
            <a:ext cx="527315" cy="548640"/>
          </a:xfrm>
          <a:prstGeom prst="rect">
            <a:avLst/>
          </a:prstGeom>
        </p:spPr>
      </p:pic>
    </p:spTree>
    <p:extLst>
      <p:ext uri="{BB962C8B-B14F-4D97-AF65-F5344CB8AC3E}">
        <p14:creationId xmlns:p14="http://schemas.microsoft.com/office/powerpoint/2010/main" val="162736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0">
              <a:schemeClr val="accent4"/>
            </a:gs>
            <a:gs pos="9500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47966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94000">
              <a:schemeClr val="accent5"/>
            </a:gs>
            <a:gs pos="0">
              <a:schemeClr val="accent6"/>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userDrawn="1"/>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9" name="Picture 8">
            <a:extLst>
              <a:ext uri="{FF2B5EF4-FFF2-40B4-BE49-F238E27FC236}">
                <a16:creationId xmlns:a16="http://schemas.microsoft.com/office/drawing/2014/main" id="{D4CC6986-C20E-4505-B160-A3052A866553}"/>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848351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4"/>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4F45B1B1-86A8-4AA6-A664-55DEF59C58F0}"/>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1096904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5"/>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333939C9-146C-45EC-AF17-78B49C8A617A}"/>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3866825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6"/>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C7B3A19A-C062-4132-9D0D-62335944A416}"/>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2331480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accent1"/>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62144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reserve="1">
  <p:cSld name="1_Blank color">
    <p:bg>
      <p:bgPr>
        <a:gradFill>
          <a:gsLst>
            <a:gs pos="100000">
              <a:schemeClr val="bg1">
                <a:lumMod val="75000"/>
              </a:schemeClr>
            </a:gs>
            <a:gs pos="100000">
              <a:schemeClr val="accent3"/>
            </a:gs>
            <a:gs pos="100000">
              <a:schemeClr val="accent3"/>
            </a:gs>
          </a:gsLst>
          <a:lin ang="5400700" scaled="0"/>
        </a:gradFill>
        <a:effectLst/>
      </p:bgPr>
    </p:bg>
    <p:spTree>
      <p:nvGrpSpPr>
        <p:cNvPr id="1" name="Shape 72"/>
        <p:cNvGrpSpPr/>
        <p:nvPr/>
      </p:nvGrpSpPr>
      <p:grpSpPr>
        <a:xfrm>
          <a:off x="0" y="0"/>
          <a:ext cx="0" cy="0"/>
          <a:chOff x="0" y="0"/>
          <a:chExt cx="0" cy="0"/>
        </a:xfrm>
      </p:grpSpPr>
      <p:sp>
        <p:nvSpPr>
          <p:cNvPr id="74" name="Google Shape;74;p1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5" name="Google Shape;75;p1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6" name="Google Shape;76;p1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7" name="Google Shape;77;p1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8" name="Google Shape;78;p1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79" name="Google Shape;79;p1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0" name="Picture 9">
            <a:extLst>
              <a:ext uri="{FF2B5EF4-FFF2-40B4-BE49-F238E27FC236}">
                <a16:creationId xmlns:a16="http://schemas.microsoft.com/office/drawing/2014/main" id="{FA5B83A2-E5F4-4F01-ADE1-4FA42084639E}"/>
              </a:ext>
            </a:extLst>
          </p:cNvPr>
          <p:cNvPicPr>
            <a:picLocks noChangeAspect="1"/>
          </p:cNvPicPr>
          <p:nvPr userDrawn="1"/>
        </p:nvPicPr>
        <p:blipFill>
          <a:blip r:embed="rId2"/>
          <a:stretch>
            <a:fillRect/>
          </a:stretch>
        </p:blipFill>
        <p:spPr>
          <a:xfrm>
            <a:off x="8592031" y="4535491"/>
            <a:ext cx="527315" cy="548640"/>
          </a:xfrm>
          <a:prstGeom prst="rect">
            <a:avLst/>
          </a:prstGeom>
        </p:spPr>
      </p:pic>
    </p:spTree>
    <p:extLst>
      <p:ext uri="{BB962C8B-B14F-4D97-AF65-F5344CB8AC3E}">
        <p14:creationId xmlns:p14="http://schemas.microsoft.com/office/powerpoint/2010/main" val="40653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userDrawn="1"/>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a:off x="-6578" y="0"/>
            <a:ext cx="1942446" cy="5192038"/>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36" name="Google Shape;36;p5"/>
          <p:cNvSpPr txBox="1">
            <a:spLocks noGrp="1"/>
          </p:cNvSpPr>
          <p:nvPr>
            <p:ph type="sldNum" idx="12"/>
          </p:nvPr>
        </p:nvSpPr>
        <p:spPr>
          <a:xfrm>
            <a:off x="8434551" y="463076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E68E0C29-5DFF-4AF3-8BB0-81E0A6DC790E}"/>
              </a:ext>
            </a:extLst>
          </p:cNvPr>
          <p:cNvPicPr>
            <a:picLocks noChangeAspect="1"/>
          </p:cNvPicPr>
          <p:nvPr userDrawn="1"/>
        </p:nvPicPr>
        <p:blipFill>
          <a:blip r:embed="rId2"/>
          <a:stretch>
            <a:fillRect/>
          </a:stretch>
        </p:blipFill>
        <p:spPr>
          <a:xfrm>
            <a:off x="8607819" y="4553249"/>
            <a:ext cx="527315" cy="548640"/>
          </a:xfrm>
          <a:prstGeom prst="rect">
            <a:avLst/>
          </a:prstGeom>
        </p:spPr>
      </p:pic>
      <p:pic>
        <p:nvPicPr>
          <p:cNvPr id="12" name="Picture 11">
            <a:extLst>
              <a:ext uri="{FF2B5EF4-FFF2-40B4-BE49-F238E27FC236}">
                <a16:creationId xmlns:a16="http://schemas.microsoft.com/office/drawing/2014/main" id="{806C5B4E-ECAC-47DA-AF82-D96E4111F0C4}"/>
              </a:ext>
            </a:extLst>
          </p:cNvPr>
          <p:cNvPicPr>
            <a:picLocks noChangeAspect="1"/>
          </p:cNvPicPr>
          <p:nvPr userDrawn="1"/>
        </p:nvPicPr>
        <p:blipFill>
          <a:blip r:embed="rId2"/>
          <a:stretch>
            <a:fillRect/>
          </a:stretch>
        </p:blipFill>
        <p:spPr>
          <a:xfrm>
            <a:off x="57631" y="4594860"/>
            <a:ext cx="527315" cy="548640"/>
          </a:xfrm>
          <a:prstGeom prst="rect">
            <a:avLst/>
          </a:prstGeom>
        </p:spPr>
      </p:pic>
    </p:spTree>
    <p:extLst>
      <p:ext uri="{BB962C8B-B14F-4D97-AF65-F5344CB8AC3E}">
        <p14:creationId xmlns:p14="http://schemas.microsoft.com/office/powerpoint/2010/main" val="28222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0"/>
        <p:cNvGrpSpPr/>
        <p:nvPr/>
      </p:nvGrpSpPr>
      <p:grpSpPr>
        <a:xfrm>
          <a:off x="0" y="0"/>
          <a:ext cx="0" cy="0"/>
          <a:chOff x="0" y="0"/>
          <a:chExt cx="0" cy="0"/>
        </a:xfrm>
      </p:grpSpPr>
      <p:grpSp>
        <p:nvGrpSpPr>
          <p:cNvPr id="2" name="Group 1">
            <a:extLst>
              <a:ext uri="{FF2B5EF4-FFF2-40B4-BE49-F238E27FC236}">
                <a16:creationId xmlns:a16="http://schemas.microsoft.com/office/drawing/2014/main" id="{2E7E16CC-AD3E-4AD8-BB48-92248D4212C9}"/>
              </a:ext>
            </a:extLst>
          </p:cNvPr>
          <p:cNvGrpSpPr/>
          <p:nvPr userDrawn="1"/>
        </p:nvGrpSpPr>
        <p:grpSpPr>
          <a:xfrm rot="16200000">
            <a:off x="3600778" y="-399725"/>
            <a:ext cx="1942446" cy="9144003"/>
            <a:chOff x="-6578" y="0"/>
            <a:chExt cx="1942446" cy="5192038"/>
          </a:xfrm>
        </p:grpSpPr>
        <p:sp>
          <p:nvSpPr>
            <p:cNvPr id="31" name="Google Shape;31;p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100000">
                  <a:schemeClr val="accent2"/>
                </a:gs>
                <a:gs pos="100000">
                  <a:schemeClr val="accent3"/>
                </a:gs>
                <a:gs pos="100000">
                  <a:schemeClr val="accent3"/>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2" name="Google Shape;32;p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100000">
                  <a:schemeClr val="accent3"/>
                </a:gs>
                <a:gs pos="100000">
                  <a:schemeClr val="accent4"/>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3" name="Google Shape;33;p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100000">
                  <a:schemeClr val="accent4"/>
                </a:gs>
                <a:gs pos="100000">
                  <a:schemeClr val="accent5"/>
                </a:gs>
              </a:gsLst>
              <a:lin ang="5400012" scaled="0"/>
            </a:gradFill>
            <a:ln>
              <a:noFill/>
            </a:ln>
            <a:effectLst>
              <a:innerShdw blurRad="63500" dist="50800" dir="10800000">
                <a:prstClr val="black">
                  <a:alpha val="25000"/>
                </a:prstClr>
              </a:inn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
        <p:nvSpPr>
          <p:cNvPr id="34" name="Google Shape;34;p5"/>
          <p:cNvSpPr txBox="1">
            <a:spLocks noGrp="1"/>
          </p:cNvSpPr>
          <p:nvPr>
            <p:ph type="title"/>
          </p:nvPr>
        </p:nvSpPr>
        <p:spPr>
          <a:xfrm>
            <a:off x="1704160" y="73665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atin typeface="Arial Black" panose="020B0A0402010202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5" name="Google Shape;35;p5"/>
          <p:cNvSpPr txBox="1">
            <a:spLocks noGrp="1"/>
          </p:cNvSpPr>
          <p:nvPr>
            <p:ph type="body" idx="1"/>
          </p:nvPr>
        </p:nvSpPr>
        <p:spPr>
          <a:xfrm>
            <a:off x="1387418" y="1395449"/>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atin typeface="+mn-lt"/>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pic>
        <p:nvPicPr>
          <p:cNvPr id="9" name="Picture 8">
            <a:extLst>
              <a:ext uri="{FF2B5EF4-FFF2-40B4-BE49-F238E27FC236}">
                <a16:creationId xmlns:a16="http://schemas.microsoft.com/office/drawing/2014/main" id="{6EB451AD-1A6E-4B39-8810-AB2CE8DAC8CE}"/>
              </a:ext>
            </a:extLst>
          </p:cNvPr>
          <p:cNvPicPr>
            <a:picLocks noChangeAspect="1"/>
          </p:cNvPicPr>
          <p:nvPr userDrawn="1"/>
        </p:nvPicPr>
        <p:blipFill>
          <a:blip r:embed="rId2"/>
          <a:stretch>
            <a:fillRect/>
          </a:stretch>
        </p:blipFill>
        <p:spPr>
          <a:xfrm>
            <a:off x="64560" y="4542418"/>
            <a:ext cx="527315" cy="548640"/>
          </a:xfrm>
          <a:prstGeom prst="rect">
            <a:avLst/>
          </a:prstGeom>
        </p:spPr>
      </p:pic>
    </p:spTree>
    <p:extLst>
      <p:ext uri="{BB962C8B-B14F-4D97-AF65-F5344CB8AC3E}">
        <p14:creationId xmlns:p14="http://schemas.microsoft.com/office/powerpoint/2010/main" val="7667389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dirty="0"/>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717" r:id="rId2"/>
    <p:sldLayoutId id="2147483649" r:id="rId3"/>
    <p:sldLayoutId id="2147483718" r:id="rId4"/>
    <p:sldLayoutId id="2147483650" r:id="rId5"/>
    <p:sldLayoutId id="2147483704" r:id="rId6"/>
    <p:sldLayoutId id="2147483651" r:id="rId7"/>
    <p:sldLayoutId id="2147483673" r:id="rId8"/>
    <p:sldLayoutId id="2147483703" r:id="rId9"/>
    <p:sldLayoutId id="2147483683" r:id="rId10"/>
    <p:sldLayoutId id="2147483684" r:id="rId11"/>
    <p:sldLayoutId id="2147483691" r:id="rId12"/>
    <p:sldLayoutId id="2147483705" r:id="rId13"/>
    <p:sldLayoutId id="2147483685" r:id="rId14"/>
    <p:sldLayoutId id="2147483686" r:id="rId15"/>
    <p:sldLayoutId id="2147483690" r:id="rId16"/>
    <p:sldLayoutId id="2147483692" r:id="rId17"/>
    <p:sldLayoutId id="2147483664" r:id="rId18"/>
    <p:sldLayoutId id="2147483682" r:id="rId19"/>
    <p:sldLayoutId id="2147483706" r:id="rId20"/>
    <p:sldLayoutId id="2147483707" r:id="rId21"/>
    <p:sldLayoutId id="2147483654" r:id="rId22"/>
    <p:sldLayoutId id="2147483681" r:id="rId23"/>
    <p:sldLayoutId id="2147483693" r:id="rId24"/>
    <p:sldLayoutId id="2147483708" r:id="rId25"/>
    <p:sldLayoutId id="2147483665" r:id="rId26"/>
    <p:sldLayoutId id="2147483688" r:id="rId27"/>
    <p:sldLayoutId id="2147483694" r:id="rId28"/>
    <p:sldLayoutId id="2147483695" r:id="rId29"/>
    <p:sldLayoutId id="2147483687" r:id="rId30"/>
    <p:sldLayoutId id="2147483680" r:id="rId31"/>
    <p:sldLayoutId id="2147483702" r:id="rId32"/>
    <p:sldLayoutId id="2147483701" r:id="rId33"/>
    <p:sldLayoutId id="2147483655" r:id="rId34"/>
    <p:sldLayoutId id="2147483679" r:id="rId35"/>
    <p:sldLayoutId id="2147483696" r:id="rId36"/>
    <p:sldLayoutId id="2147483700" r:id="rId37"/>
    <p:sldLayoutId id="2147483663" r:id="rId38"/>
    <p:sldLayoutId id="2147483670" r:id="rId39"/>
    <p:sldLayoutId id="2147483699" r:id="rId40"/>
    <p:sldLayoutId id="2147483698" r:id="rId41"/>
    <p:sldLayoutId id="2147483656" r:id="rId42"/>
    <p:sldLayoutId id="2147483669" r:id="rId43"/>
    <p:sldLayoutId id="2147483697" r:id="rId44"/>
    <p:sldLayoutId id="2147483710" r:id="rId45"/>
    <p:sldLayoutId id="2147483666" r:id="rId46"/>
    <p:sldLayoutId id="2147483667" r:id="rId47"/>
    <p:sldLayoutId id="2147483709" r:id="rId48"/>
    <p:sldLayoutId id="2147483712" r:id="rId49"/>
    <p:sldLayoutId id="2147483668" r:id="rId50"/>
    <p:sldLayoutId id="2147483671" r:id="rId51"/>
    <p:sldLayoutId id="2147483711" r:id="rId52"/>
    <p:sldLayoutId id="2147483715" r:id="rId53"/>
    <p:sldLayoutId id="2147483716" r:id="rId54"/>
    <p:sldLayoutId id="2147483714" r:id="rId55"/>
    <p:sldLayoutId id="2147483675" r:id="rId56"/>
    <p:sldLayoutId id="2147483713" r:id="rId57"/>
    <p:sldLayoutId id="2147483674" r:id="rId58"/>
    <p:sldLayoutId id="2147483677" r:id="rId59"/>
    <p:sldLayoutId id="2147483676" r:id="rId60"/>
    <p:sldLayoutId id="2147483678" r:id="rId61"/>
    <p:sldLayoutId id="2147483659" r:id="rId62"/>
    <p:sldLayoutId id="2147483660" r:id="rId63"/>
    <p:sldLayoutId id="2147483661" r:id="rId64"/>
    <p:sldLayoutId id="2147483662" r:id="rId65"/>
    <p:sldLayoutId id="2147483672"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r20.rs6.net/tn.jsp?f=0018TdfC2XaEHbQfqe5ZU6r-PocPI2fD90e1NVrCn3ikrxyD3eHOYIpTh2mo5UY2FwftPTcBN5tRZnfeqfDobIv-ZvRwkq9pXWAdWTP3CQxlfatGIdBW7PI6IEsN5Zyr4bvJZbup9rwP-HK4uAGOy1bTfYkhs84N-nXbPCVixc_k14gwGS7F9xB5-TwaEMR3Ew5UN-3s0OJ7PXrtwg7SSvmmhXh0zqfURTCBkx5krQoQZg=&amp;c=MbwcbrchKs4sm_MQjwOspIggvTnxNcffMYwM-CrN8GNp400w5U_rAA==&amp;ch=K48QGP0-iMLbpkklXhsLwCYLVQxAsm04G924GsyM_ZbIqqX27FIDQw=="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r20.rs6.net/tn.jsp?f=0018TdfC2XaEHbQfqe5ZU6r-PocPI2fD90e1NVrCn3ikrxyD3eHOYIpTh2mo5UY2Fwf_kleMQBN1wr0QtFL9psbwv3_yGQHcYSLE7Ex0ptheNzBW-UpPHYwKUyhMm1vo5eH6W8ewOtGLX-6ndyiseqNSYd8fgOD9WAKEnpA30iGsTOB-5BkepMib5Kmcr1sgmTGO37RGfOenRPh0aCxNvlsrkV8ntbmVCJAMGlDUiwka30=&amp;c=MbwcbrchKs4sm_MQjwOspIggvTnxNcffMYwM-CrN8GNp400w5U_rAA==&amp;ch=K48QGP0-iMLbpkklXhsLwCYLVQxAsm04G924GsyM_ZbIqqX27FIDQw==" TargetMode="External"/><Relationship Id="rId4" Type="http://schemas.openxmlformats.org/officeDocument/2006/relationships/hyperlink" Target="https://r20.rs6.net/tn.jsp?f=0018TdfC2XaEHbQfqe5ZU6r-PocPI2fD90e1NVrCn3ikrxyD3eHOYIpTh2mo5UY2Fwfam9KIib1q_MCxqx0sfsiEODYfI7HviMkAjrR6fyZINj48lcSlvTrv7eb4Z02BvqGH7fGJJMXdFJfcWkpX3ZtU-uvkyU_XjlRUwQPo3XcwavuZJssbskErzJPag6hLTyb4S3xtWQLwSbULjWvr7ie4_rDsUdxc7c8sb2SJoqanWk=&amp;c=MbwcbrchKs4sm_MQjwOspIggvTnxNcffMYwM-CrN8GNp400w5U_rAA==&amp;ch=K48QGP0-iMLbpkklXhsLwCYLVQxAsm04G924GsyM_ZbIqqX27FIDQ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16.png"/><Relationship Id="rId4" Type="http://schemas.openxmlformats.org/officeDocument/2006/relationships/hyperlink" Target="https://pinnaclecoaching.co.uk/working-togeth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hyperlink" Target="https://www.aialosangeles.org/event/healthcare-ctte-open-mic-night-202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hyperlink" Target="https://pixabay.com/en/emoji-emotions-face-wondering-274406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hyperlink" Target="https://knowledge-leader.colliers.com/craig-robbins/how-to-create-exceptional-client-experien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dodd.ohio.gov/forms-and-rules/rules-in-effect/5123-17-02"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pixabay.com/en/community-people-human-together-41904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hyperlink" Target="https://gsouto-digitalteacher.blogspot.com/2018/03/schools-daylight-saving-time-oops.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F9FBC8E-2490-4FED-BB0A-E9E4E3A4D417}"/>
                  </a:ext>
                </a:extLst>
              </p14:cNvPr>
              <p14:cNvContentPartPr/>
              <p14:nvPr/>
            </p14:nvContentPartPr>
            <p14:xfrm>
              <a:off x="8941320" y="2946960"/>
              <a:ext cx="2880" cy="1440"/>
            </p14:xfrm>
          </p:contentPart>
        </mc:Choice>
        <mc:Fallback xmlns="">
          <p:pic>
            <p:nvPicPr>
              <p:cNvPr id="2" name="Ink 1">
                <a:extLst>
                  <a:ext uri="{FF2B5EF4-FFF2-40B4-BE49-F238E27FC236}">
                    <a16:creationId xmlns:a16="http://schemas.microsoft.com/office/drawing/2014/main" id="{8F9FBC8E-2490-4FED-BB0A-E9E4E3A4D417}"/>
                  </a:ext>
                </a:extLst>
              </p:cNvPr>
              <p:cNvPicPr/>
              <p:nvPr/>
            </p:nvPicPr>
            <p:blipFill>
              <a:blip r:embed="rId4"/>
              <a:stretch>
                <a:fillRect/>
              </a:stretch>
            </p:blipFill>
            <p:spPr>
              <a:xfrm>
                <a:off x="8931960" y="2937600"/>
                <a:ext cx="21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CF6A1C-FF9D-48AA-95B5-0B4EABCB4D2A}"/>
                  </a:ext>
                </a:extLst>
              </p14:cNvPr>
              <p14:cNvContentPartPr/>
              <p14:nvPr/>
            </p14:nvContentPartPr>
            <p14:xfrm>
              <a:off x="3514320" y="4821840"/>
              <a:ext cx="720" cy="15480"/>
            </p14:xfrm>
          </p:contentPart>
        </mc:Choice>
        <mc:Fallback xmlns="">
          <p:pic>
            <p:nvPicPr>
              <p:cNvPr id="3" name="Ink 2">
                <a:extLst>
                  <a:ext uri="{FF2B5EF4-FFF2-40B4-BE49-F238E27FC236}">
                    <a16:creationId xmlns:a16="http://schemas.microsoft.com/office/drawing/2014/main" id="{C0CF6A1C-FF9D-48AA-95B5-0B4EABCB4D2A}"/>
                  </a:ext>
                </a:extLst>
              </p:cNvPr>
              <p:cNvPicPr/>
              <p:nvPr/>
            </p:nvPicPr>
            <p:blipFill>
              <a:blip r:embed="rId6"/>
              <a:stretch>
                <a:fillRect/>
              </a:stretch>
            </p:blipFill>
            <p:spPr>
              <a:xfrm>
                <a:off x="3504960" y="4812480"/>
                <a:ext cx="19440" cy="34200"/>
              </a:xfrm>
              <a:prstGeom prst="rect">
                <a:avLst/>
              </a:prstGeom>
            </p:spPr>
          </p:pic>
        </mc:Fallback>
      </mc:AlternateContent>
      <p:sp>
        <p:nvSpPr>
          <p:cNvPr id="4" name="TextBox 3">
            <a:extLst>
              <a:ext uri="{FF2B5EF4-FFF2-40B4-BE49-F238E27FC236}">
                <a16:creationId xmlns:a16="http://schemas.microsoft.com/office/drawing/2014/main" id="{A55DC430-C3A7-494A-AE87-CBB46893501F}"/>
              </a:ext>
            </a:extLst>
          </p:cNvPr>
          <p:cNvSpPr txBox="1"/>
          <p:nvPr/>
        </p:nvSpPr>
        <p:spPr>
          <a:xfrm>
            <a:off x="277725" y="4065657"/>
            <a:ext cx="4885724" cy="830997"/>
          </a:xfrm>
          <a:prstGeom prst="rect">
            <a:avLst/>
          </a:prstGeom>
          <a:noFill/>
        </p:spPr>
        <p:txBody>
          <a:bodyPr wrap="square" rtlCol="0">
            <a:spAutoFit/>
          </a:bodyPr>
          <a:lstStyle/>
          <a:p>
            <a:r>
              <a:rPr lang="en-US" sz="1600" dirty="0">
                <a:latin typeface="Arial Rounded MT Bold" panose="020F0704030504030204" pitchFamily="34" charset="0"/>
              </a:rPr>
              <a:t>Provider Meeting  March 14, 2024</a:t>
            </a:r>
          </a:p>
          <a:p>
            <a:r>
              <a:rPr lang="en-US" sz="1600" dirty="0">
                <a:latin typeface="Arial Rounded MT Bold" panose="020F0704030504030204" pitchFamily="34" charset="0"/>
              </a:rPr>
              <a:t>1:00PM-3:00PM</a:t>
            </a:r>
          </a:p>
          <a:p>
            <a:r>
              <a:rPr lang="en-US" sz="1600" dirty="0">
                <a:latin typeface="Arial Rounded MT Bold" panose="020F0704030504030204" pitchFamily="34" charset="0"/>
              </a:rPr>
              <a:t>Quality and Community Outreach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23313C-99D8-464E-A00D-F9164A0060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Text Placeholder 3">
            <a:extLst>
              <a:ext uri="{FF2B5EF4-FFF2-40B4-BE49-F238E27FC236}">
                <a16:creationId xmlns:a16="http://schemas.microsoft.com/office/drawing/2014/main" id="{74A15849-B277-4D77-87E6-BF0A84ACE2D4}"/>
              </a:ext>
            </a:extLst>
          </p:cNvPr>
          <p:cNvSpPr>
            <a:spLocks noGrp="1"/>
          </p:cNvSpPr>
          <p:nvPr>
            <p:ph type="body" idx="1"/>
          </p:nvPr>
        </p:nvSpPr>
        <p:spPr>
          <a:xfrm>
            <a:off x="575181" y="682135"/>
            <a:ext cx="7905403" cy="819900"/>
          </a:xfrm>
        </p:spPr>
        <p:txBody>
          <a:bodyPr/>
          <a:lstStyle/>
          <a:p>
            <a:r>
              <a:rPr lang="en-US" dirty="0"/>
              <a:t>DSP 2023 Compensation Survey Training</a:t>
            </a:r>
          </a:p>
        </p:txBody>
      </p:sp>
      <p:sp>
        <p:nvSpPr>
          <p:cNvPr id="5" name="TextBox 4">
            <a:extLst>
              <a:ext uri="{FF2B5EF4-FFF2-40B4-BE49-F238E27FC236}">
                <a16:creationId xmlns:a16="http://schemas.microsoft.com/office/drawing/2014/main" id="{565C90E5-F768-4658-A9DF-1C0280743D93}"/>
              </a:ext>
            </a:extLst>
          </p:cNvPr>
          <p:cNvSpPr txBox="1"/>
          <p:nvPr/>
        </p:nvSpPr>
        <p:spPr>
          <a:xfrm>
            <a:off x="1794015" y="1571671"/>
            <a:ext cx="6414534" cy="3754874"/>
          </a:xfrm>
          <a:prstGeom prst="rect">
            <a:avLst/>
          </a:prstGeom>
          <a:noFill/>
        </p:spPr>
        <p:txBody>
          <a:bodyPr wrap="square" rtlCol="0">
            <a:spAutoFit/>
          </a:bodyPr>
          <a:lstStyle/>
          <a:p>
            <a:r>
              <a:rPr lang="en-US" dirty="0"/>
              <a:t>3 course will be offered</a:t>
            </a:r>
          </a:p>
          <a:p>
            <a:endParaRPr lang="en-US" dirty="0"/>
          </a:p>
          <a:p>
            <a:r>
              <a:rPr lang="en-US" dirty="0"/>
              <a:t>April 9,  11AM-12PM Adult Day Array Providers</a:t>
            </a:r>
          </a:p>
          <a:p>
            <a:r>
              <a:rPr lang="en-US" u="sng" dirty="0">
                <a:hlinkClick r:id="rId3"/>
              </a:rPr>
              <a:t>Course for Adult Day Array Providers: Tuesday, April 9, 11 AM - 12 PM</a:t>
            </a:r>
            <a:endParaRPr lang="en-US" dirty="0"/>
          </a:p>
          <a:p>
            <a:endParaRPr lang="en-US" dirty="0"/>
          </a:p>
          <a:p>
            <a:r>
              <a:rPr lang="en-US" dirty="0"/>
              <a:t>April 10, 2-3PM  Introductory Course for Homemaker Personal Care providers</a:t>
            </a:r>
          </a:p>
          <a:p>
            <a:r>
              <a:rPr lang="en-US" u="sng" dirty="0">
                <a:hlinkClick r:id="rId4"/>
              </a:rPr>
              <a:t>Introductory Course for Homemaker/Personal Care Providers: Wednesday, April 10, 2 PM - 3 PM</a:t>
            </a:r>
            <a:endParaRPr lang="en-US" dirty="0"/>
          </a:p>
          <a:p>
            <a:endParaRPr lang="en-US" dirty="0"/>
          </a:p>
          <a:p>
            <a:endParaRPr lang="en-US" dirty="0"/>
          </a:p>
          <a:p>
            <a:r>
              <a:rPr lang="en-US" dirty="0"/>
              <a:t>April 15, 12PM-1PM,  Refresher Course for Homemaker personal Care providers</a:t>
            </a:r>
          </a:p>
          <a:p>
            <a:r>
              <a:rPr lang="en-US" u="sng" dirty="0">
                <a:hlinkClick r:id="rId5"/>
              </a:rPr>
              <a:t>Refresher Course for Homemaker/Personal Care Providers: Monday, April 15, 12 PM - 1 PM</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0216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8633003" y="4686005"/>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11</a:t>
            </a:fld>
            <a:endParaRPr lang="en" dirty="0"/>
          </a:p>
        </p:txBody>
      </p:sp>
      <p:pic>
        <p:nvPicPr>
          <p:cNvPr id="3" name="Picture 2">
            <a:extLst>
              <a:ext uri="{FF2B5EF4-FFF2-40B4-BE49-F238E27FC236}">
                <a16:creationId xmlns:a16="http://schemas.microsoft.com/office/drawing/2014/main" id="{42D85F8C-9BB0-4D20-B40E-21A9E533BD5E}"/>
              </a:ext>
            </a:extLst>
          </p:cNvPr>
          <p:cNvPicPr>
            <a:picLocks noChangeAspect="1"/>
          </p:cNvPicPr>
          <p:nvPr/>
        </p:nvPicPr>
        <p:blipFill>
          <a:blip r:embed="rId3"/>
          <a:stretch>
            <a:fillRect/>
          </a:stretch>
        </p:blipFill>
        <p:spPr>
          <a:xfrm>
            <a:off x="4318229" y="596130"/>
            <a:ext cx="4478833" cy="3732361"/>
          </a:xfrm>
          <a:prstGeom prst="rect">
            <a:avLst/>
          </a:prstGeom>
        </p:spPr>
      </p:pic>
      <p:sp>
        <p:nvSpPr>
          <p:cNvPr id="8" name="TextBox 7">
            <a:extLst>
              <a:ext uri="{FF2B5EF4-FFF2-40B4-BE49-F238E27FC236}">
                <a16:creationId xmlns:a16="http://schemas.microsoft.com/office/drawing/2014/main" id="{FF5C8F0F-4788-4AA8-AF51-7CD77BB3D1E5}"/>
              </a:ext>
            </a:extLst>
          </p:cNvPr>
          <p:cNvSpPr txBox="1"/>
          <p:nvPr/>
        </p:nvSpPr>
        <p:spPr>
          <a:xfrm>
            <a:off x="1297057" y="1222513"/>
            <a:ext cx="3429000" cy="2462213"/>
          </a:xfrm>
          <a:prstGeom prst="rect">
            <a:avLst/>
          </a:prstGeom>
          <a:noFill/>
        </p:spPr>
        <p:txBody>
          <a:bodyPr wrap="square" rtlCol="0">
            <a:spAutoFit/>
          </a:bodyPr>
          <a:lstStyle/>
          <a:p>
            <a:pPr marL="285750" indent="-285750">
              <a:buFont typeface="Arial" panose="020B0604020202020204" pitchFamily="34" charset="0"/>
              <a:buChar char="•"/>
            </a:pPr>
            <a:r>
              <a:rPr lang="en-US" dirty="0"/>
              <a:t>Heavy Tourist Traffic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Adequate Food supplies in the home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traveling allow time to get to your destination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Prepare for cell and internet interruptions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8860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983C7D-DBAB-42BF-83F2-08E400469E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3" name="Rectangle 2">
            <a:extLst>
              <a:ext uri="{FF2B5EF4-FFF2-40B4-BE49-F238E27FC236}">
                <a16:creationId xmlns:a16="http://schemas.microsoft.com/office/drawing/2014/main" id="{BAA03BF5-774A-46F5-87E4-06B70147D469}"/>
              </a:ext>
            </a:extLst>
          </p:cNvPr>
          <p:cNvSpPr/>
          <p:nvPr/>
        </p:nvSpPr>
        <p:spPr>
          <a:xfrm>
            <a:off x="2096800" y="202757"/>
            <a:ext cx="480131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Save The Date</a:t>
            </a:r>
          </a:p>
        </p:txBody>
      </p:sp>
      <p:sp>
        <p:nvSpPr>
          <p:cNvPr id="4" name="Rectangle 1">
            <a:extLst>
              <a:ext uri="{FF2B5EF4-FFF2-40B4-BE49-F238E27FC236}">
                <a16:creationId xmlns:a16="http://schemas.microsoft.com/office/drawing/2014/main" id="{BC02F64E-2A10-4F92-BA1E-25001F01309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4415B2B7-EEE2-4999-86BC-C033BDB52E1D}"/>
              </a:ext>
            </a:extLst>
          </p:cNvPr>
          <p:cNvSpPr>
            <a:spLocks noChangeArrowheads="1"/>
          </p:cNvSpPr>
          <p:nvPr/>
        </p:nvSpPr>
        <p:spPr bwMode="auto">
          <a:xfrm>
            <a:off x="0" y="24185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8448F229-B90E-4EB0-97F5-30691F67A6A5}"/>
              </a:ext>
            </a:extLst>
          </p:cNvPr>
          <p:cNvSpPr>
            <a:spLocks noChangeArrowheads="1"/>
          </p:cNvSpPr>
          <p:nvPr/>
        </p:nvSpPr>
        <p:spPr bwMode="auto">
          <a:xfrm>
            <a:off x="0" y="24367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AAF35FEB-E2AB-4938-A15F-5C44098E8A70}"/>
              </a:ext>
            </a:extLst>
          </p:cNvPr>
          <p:cNvSpPr/>
          <p:nvPr/>
        </p:nvSpPr>
        <p:spPr>
          <a:xfrm>
            <a:off x="2858702" y="1593611"/>
            <a:ext cx="3108543"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June 13, 2024</a:t>
            </a:r>
          </a:p>
        </p:txBody>
      </p:sp>
      <p:sp>
        <p:nvSpPr>
          <p:cNvPr id="9" name="Rectangle 8">
            <a:extLst>
              <a:ext uri="{FF2B5EF4-FFF2-40B4-BE49-F238E27FC236}">
                <a16:creationId xmlns:a16="http://schemas.microsoft.com/office/drawing/2014/main" id="{A461AC81-C950-4588-B8D0-4160358AB2A9}"/>
              </a:ext>
            </a:extLst>
          </p:cNvPr>
          <p:cNvSpPr/>
          <p:nvPr/>
        </p:nvSpPr>
        <p:spPr>
          <a:xfrm>
            <a:off x="667093" y="2631104"/>
            <a:ext cx="796884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r>
              <a:rPr lang="en-US" sz="5400" b="0" cap="none" spc="0" baseline="30000" dirty="0">
                <a:ln w="0"/>
                <a:solidFill>
                  <a:schemeClr val="tx1"/>
                </a:solidFill>
                <a:effectLst>
                  <a:outerShdw blurRad="38100" dist="19050" dir="2700000" algn="tl" rotWithShape="0">
                    <a:schemeClr val="dk1">
                      <a:alpha val="40000"/>
                    </a:schemeClr>
                  </a:outerShdw>
                </a:effectLst>
              </a:rPr>
              <a:t>nd</a:t>
            </a:r>
            <a:r>
              <a:rPr lang="en-US" sz="5400" b="0" cap="none" spc="0" dirty="0">
                <a:ln w="0"/>
                <a:solidFill>
                  <a:schemeClr val="tx1"/>
                </a:solidFill>
                <a:effectLst>
                  <a:outerShdw blurRad="38100" dist="19050" dir="2700000" algn="tl" rotWithShape="0">
                    <a:schemeClr val="dk1">
                      <a:alpha val="40000"/>
                    </a:schemeClr>
                  </a:outerShdw>
                </a:effectLst>
              </a:rPr>
              <a:t> Annual Resource Fair</a:t>
            </a:r>
          </a:p>
        </p:txBody>
      </p:sp>
      <p:pic>
        <p:nvPicPr>
          <p:cNvPr id="14" name="Picture 13">
            <a:extLst>
              <a:ext uri="{FF2B5EF4-FFF2-40B4-BE49-F238E27FC236}">
                <a16:creationId xmlns:a16="http://schemas.microsoft.com/office/drawing/2014/main" id="{19DFD6D7-6180-4883-BB9B-FEFCB56D9EF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45509" y="772907"/>
            <a:ext cx="1715992" cy="1550296"/>
          </a:xfrm>
          <a:prstGeom prst="rect">
            <a:avLst/>
          </a:prstGeom>
        </p:spPr>
      </p:pic>
      <p:pic>
        <p:nvPicPr>
          <p:cNvPr id="15" name="Picture 14">
            <a:extLst>
              <a:ext uri="{FF2B5EF4-FFF2-40B4-BE49-F238E27FC236}">
                <a16:creationId xmlns:a16="http://schemas.microsoft.com/office/drawing/2014/main" id="{61E686CB-1D16-4D07-ACC3-A9586899072C}"/>
              </a:ext>
            </a:extLst>
          </p:cNvPr>
          <p:cNvPicPr>
            <a:picLocks noChangeAspect="1"/>
          </p:cNvPicPr>
          <p:nvPr/>
        </p:nvPicPr>
        <p:blipFill>
          <a:blip r:embed="rId5"/>
          <a:stretch>
            <a:fillRect/>
          </a:stretch>
        </p:blipFill>
        <p:spPr>
          <a:xfrm flipH="1">
            <a:off x="834887" y="747352"/>
            <a:ext cx="1663607" cy="1548518"/>
          </a:xfrm>
          <a:prstGeom prst="rect">
            <a:avLst/>
          </a:prstGeom>
        </p:spPr>
      </p:pic>
    </p:spTree>
    <p:extLst>
      <p:ext uri="{BB962C8B-B14F-4D97-AF65-F5344CB8AC3E}">
        <p14:creationId xmlns:p14="http://schemas.microsoft.com/office/powerpoint/2010/main" val="373310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3933B-D0D5-4378-84DB-F644FA5E53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3" name="Picture 2">
            <a:extLst>
              <a:ext uri="{FF2B5EF4-FFF2-40B4-BE49-F238E27FC236}">
                <a16:creationId xmlns:a16="http://schemas.microsoft.com/office/drawing/2014/main" id="{2C124F3B-B26B-4C9E-87C8-7F108EA63785}"/>
              </a:ext>
            </a:extLst>
          </p:cNvPr>
          <p:cNvPicPr>
            <a:picLocks noChangeAspect="1"/>
          </p:cNvPicPr>
          <p:nvPr/>
        </p:nvPicPr>
        <p:blipFill>
          <a:blip r:embed="rId3"/>
          <a:stretch>
            <a:fillRect/>
          </a:stretch>
        </p:blipFill>
        <p:spPr>
          <a:xfrm>
            <a:off x="1147055" y="1694623"/>
            <a:ext cx="5377983" cy="2404079"/>
          </a:xfrm>
          <a:prstGeom prst="rect">
            <a:avLst/>
          </a:prstGeom>
        </p:spPr>
      </p:pic>
      <p:sp>
        <p:nvSpPr>
          <p:cNvPr id="4" name="Rectangle 3">
            <a:extLst>
              <a:ext uri="{FF2B5EF4-FFF2-40B4-BE49-F238E27FC236}">
                <a16:creationId xmlns:a16="http://schemas.microsoft.com/office/drawing/2014/main" id="{4D1A75A8-1896-4A35-A85F-7681CDE296AA}"/>
              </a:ext>
            </a:extLst>
          </p:cNvPr>
          <p:cNvSpPr/>
          <p:nvPr/>
        </p:nvSpPr>
        <p:spPr>
          <a:xfrm>
            <a:off x="312961" y="365768"/>
            <a:ext cx="749435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Free Choice of Provider</a:t>
            </a:r>
          </a:p>
        </p:txBody>
      </p:sp>
    </p:spTree>
    <p:extLst>
      <p:ext uri="{BB962C8B-B14F-4D97-AF65-F5344CB8AC3E}">
        <p14:creationId xmlns:p14="http://schemas.microsoft.com/office/powerpoint/2010/main" val="452242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47;p34">
            <a:extLst>
              <a:ext uri="{FF2B5EF4-FFF2-40B4-BE49-F238E27FC236}">
                <a16:creationId xmlns:a16="http://schemas.microsoft.com/office/drawing/2014/main" id="{86D3FFA4-36C6-4105-A186-82D87E977DEE}"/>
              </a:ext>
            </a:extLst>
          </p:cNvPr>
          <p:cNvSpPr txBox="1">
            <a:spLocks/>
          </p:cNvSpPr>
          <p:nvPr/>
        </p:nvSpPr>
        <p:spPr>
          <a:xfrm>
            <a:off x="97185" y="4677499"/>
            <a:ext cx="328118" cy="26876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pPr/>
              <a:t>14</a:t>
            </a:fld>
            <a:endParaRPr lang="en" dirty="0"/>
          </a:p>
        </p:txBody>
      </p:sp>
      <p:sp>
        <p:nvSpPr>
          <p:cNvPr id="4" name="Rectangle 3">
            <a:extLst>
              <a:ext uri="{FF2B5EF4-FFF2-40B4-BE49-F238E27FC236}">
                <a16:creationId xmlns:a16="http://schemas.microsoft.com/office/drawing/2014/main" id="{14DA6605-2833-4E26-90EC-B1DE3677B226}"/>
              </a:ext>
            </a:extLst>
          </p:cNvPr>
          <p:cNvSpPr/>
          <p:nvPr/>
        </p:nvSpPr>
        <p:spPr>
          <a:xfrm>
            <a:off x="4479641" y="2110085"/>
            <a:ext cx="184730" cy="646331"/>
          </a:xfrm>
          <a:prstGeom prst="rect">
            <a:avLst/>
          </a:prstGeom>
          <a:noFill/>
        </p:spPr>
        <p:txBody>
          <a:bodyPr wrap="none" lIns="91440" tIns="45720" rIns="91440" bIns="45720">
            <a:spAutoFit/>
          </a:bodyPr>
          <a:lstStyle/>
          <a:p>
            <a:pPr algn="ctr"/>
            <a:endParaRPr lang="en-US" sz="36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2FBCDEE4-3D91-448C-9527-DE2798D16558}"/>
              </a:ext>
            </a:extLst>
          </p:cNvPr>
          <p:cNvSpPr/>
          <p:nvPr/>
        </p:nvSpPr>
        <p:spPr>
          <a:xfrm>
            <a:off x="2145648" y="159077"/>
            <a:ext cx="5302526" cy="523220"/>
          </a:xfrm>
          <a:prstGeom prst="rect">
            <a:avLst/>
          </a:prstGeom>
        </p:spPr>
        <p:txBody>
          <a:bodyPr wrap="square">
            <a:spAutoFit/>
          </a:bodyPr>
          <a:lstStyle/>
          <a:p>
            <a:pPr algn="ctr"/>
            <a:r>
              <a:rPr lang="en-US" sz="2800" dirty="0">
                <a:ln w="0"/>
                <a:solidFill>
                  <a:schemeClr val="accent1"/>
                </a:solidFill>
                <a:effectLst>
                  <a:outerShdw blurRad="38100" dist="25400" dir="5400000" algn="ctr" rotWithShape="0">
                    <a:srgbClr val="6E747A">
                      <a:alpha val="43000"/>
                    </a:srgbClr>
                  </a:outerShdw>
                </a:effectLst>
              </a:rPr>
              <a:t>Community</a:t>
            </a:r>
            <a:r>
              <a:rPr lang="en-US" dirty="0">
                <a:ln w="0"/>
                <a:solidFill>
                  <a:schemeClr val="accent1"/>
                </a:solidFill>
                <a:effectLst>
                  <a:outerShdw blurRad="38100" dist="25400" dir="5400000" algn="ctr" rotWithShape="0">
                    <a:srgbClr val="6E747A">
                      <a:alpha val="43000"/>
                    </a:srgbClr>
                  </a:outerShdw>
                </a:effectLst>
              </a:rPr>
              <a:t> </a:t>
            </a:r>
            <a:r>
              <a:rPr lang="en-US" sz="2800" dirty="0">
                <a:ln w="0"/>
                <a:solidFill>
                  <a:schemeClr val="accent1"/>
                </a:solidFill>
                <a:effectLst>
                  <a:outerShdw blurRad="38100" dist="25400" dir="5400000" algn="ctr" rotWithShape="0">
                    <a:srgbClr val="6E747A">
                      <a:alpha val="43000"/>
                    </a:srgbClr>
                  </a:outerShdw>
                </a:effectLst>
              </a:rPr>
              <a:t>Inclusion activities</a:t>
            </a:r>
          </a:p>
        </p:txBody>
      </p:sp>
      <p:pic>
        <p:nvPicPr>
          <p:cNvPr id="6" name="Picture 4" descr="https://lh7-us.googleusercontent.com/zHc5zf5rR535DefBm12Zwkd4-vljF2z-qDK8Fqv0GH5LWDiYFuKURbgDvbqwNA0DDN75g4SE19xIv_eJ5eD1Odg-unURuQ-Qz16gNmTRX9Acs0CnKuXDuuzxpq5g2vYkvse_x-zTGwm4ZDzPt95j5Bc">
            <a:extLst>
              <a:ext uri="{FF2B5EF4-FFF2-40B4-BE49-F238E27FC236}">
                <a16:creationId xmlns:a16="http://schemas.microsoft.com/office/drawing/2014/main" id="{8CF2022E-48CB-46B9-AA47-55D7F53BB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46" y="970884"/>
            <a:ext cx="3711670" cy="9303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lh7-us.googleusercontent.com/9IuYtB25r4qtDia-Hh5h40LkwysA2RdM5sI8Jh5-QD3TO9oyXsxIZjysnZJzipohItroJMDuwK2juI5A30deWBI234amkTlMMpuVyRzpcTexkDzqwbSb4mhYqta-JrnctcPuWaWBfr0Or3b4JUYBAhk">
            <a:extLst>
              <a:ext uri="{FF2B5EF4-FFF2-40B4-BE49-F238E27FC236}">
                <a16:creationId xmlns:a16="http://schemas.microsoft.com/office/drawing/2014/main" id="{1C459174-A6E9-4CD2-8725-354DE2974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167" y="3005781"/>
            <a:ext cx="3624349" cy="9060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lh7-us.googleusercontent.com/midKH9nBwUFynp8fvkSMhlYJHX0MEGrh9SXN2IX-Rl0zjmUpx7PtOckcbmrsMM7-ys_c6dG6_yDzIuyDHirjial0dNPUwBy9OBOHBjY44d1gH3NsRbSW744Csm4Q0aZr9JB1CxMo5GdXDF_-iOXQ6S4">
            <a:extLst>
              <a:ext uri="{FF2B5EF4-FFF2-40B4-BE49-F238E27FC236}">
                <a16:creationId xmlns:a16="http://schemas.microsoft.com/office/drawing/2014/main" id="{06B6C9F9-5044-4D5D-AFEA-FFFAA0D6E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948" y="1998871"/>
            <a:ext cx="3582785" cy="8956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7-us.googleusercontent.com/gyBgr1_vL2W_JHdKZC1Qz63W982kB-17XIii5kdT5-NoRvzYku9PNQA9QF6Umw-Ypc7ZCKJ48glCuHqXaQA8FAm55soKHWGnpDAsLN5Cwn2qDT0tH-UE4bhHiPqYFXN3UK100mCPGcXfZIc07DANcQA">
            <a:extLst>
              <a:ext uri="{FF2B5EF4-FFF2-40B4-BE49-F238E27FC236}">
                <a16:creationId xmlns:a16="http://schemas.microsoft.com/office/drawing/2014/main" id="{3E862C84-5B8D-4323-B07A-CC6CA65DDE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210" y="813607"/>
            <a:ext cx="3624350" cy="9060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lh7-us.googleusercontent.com/67MK_rsJHHmHmU8VFRi7OiZPN1c2w0xJ7ChCDKrvbkicj7CKG3-taa0f1ukB2HTvnQqnHIUSUK8CMbX3iO6UszXT8vIBbhkjI28AqBhR_AXMBncsT2bNiDR4xc9Pb8HXWzdcriUOrwhPbidUqmRc4qA">
            <a:extLst>
              <a:ext uri="{FF2B5EF4-FFF2-40B4-BE49-F238E27FC236}">
                <a16:creationId xmlns:a16="http://schemas.microsoft.com/office/drawing/2014/main" id="{9FE85621-24D8-4547-B47C-94F218CEFA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210" y="2042183"/>
            <a:ext cx="3268057" cy="80907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7-us.googleusercontent.com/2wzifyxcarNDMyY6L5Wpi06uu475IPiHku-DBEnqug1rAtRVDgmJb8QwK7Gacltr6b-bHyfmmHLG9OtD6foimNyLyKq-H_65Vw0Q-rsUcW340o_7DrKtGeF4w2kTcPakQ--grgb8taLD_9eJSvbETUs">
            <a:extLst>
              <a:ext uri="{FF2B5EF4-FFF2-40B4-BE49-F238E27FC236}">
                <a16:creationId xmlns:a16="http://schemas.microsoft.com/office/drawing/2014/main" id="{C4E8B41E-24B9-4122-A73F-F8E8754FD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8210" y="3005781"/>
            <a:ext cx="3624350" cy="9060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7-us.googleusercontent.com/o77YN45HR7jflkyy4rSrR6G8p3mSARm90MIVdPMG0ijO6306GjP-BiL4TTHc7cy9kSTl9kuHhhDHaenO0FcD2LLm8D2jnASyUF7pxRokpXQ30ESvHWgChXmNDAkledZaJ7Vb84wR2_ylbPBJ96uamgg">
            <a:extLst>
              <a:ext uri="{FF2B5EF4-FFF2-40B4-BE49-F238E27FC236}">
                <a16:creationId xmlns:a16="http://schemas.microsoft.com/office/drawing/2014/main" id="{AD1083A9-1D0F-458F-953C-B6B32E62F9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276" y="4029873"/>
            <a:ext cx="3990109" cy="99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7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9594DF-97E6-457B-BF04-0CF635397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3" name="Rectangle 2">
            <a:extLst>
              <a:ext uri="{FF2B5EF4-FFF2-40B4-BE49-F238E27FC236}">
                <a16:creationId xmlns:a16="http://schemas.microsoft.com/office/drawing/2014/main" id="{08D90D1A-F269-4FFC-BD48-B1CA5335AE7D}"/>
              </a:ext>
            </a:extLst>
          </p:cNvPr>
          <p:cNvSpPr/>
          <p:nvPr/>
        </p:nvSpPr>
        <p:spPr>
          <a:xfrm>
            <a:off x="1748094" y="-27277"/>
            <a:ext cx="66864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And So Much More!</a:t>
            </a:r>
          </a:p>
        </p:txBody>
      </p:sp>
      <p:pic>
        <p:nvPicPr>
          <p:cNvPr id="3080" name="Picture 8" descr="https://lh7-us.googleusercontent.com/5tkm-pmFHmWTYxUqXxsGa_L6Ickg3aVoiHGiAPsll3xqWbdDTqZM4WQW8Jc9SH1SLCphaixwJhH149FUnMdS92CxYDJ4FepiUGQCrIJUDBtjFPxSMtpSZDdXAGOutKM6MWFXTdB-bcDdXw8GOUPUyuo">
            <a:extLst>
              <a:ext uri="{FF2B5EF4-FFF2-40B4-BE49-F238E27FC236}">
                <a16:creationId xmlns:a16="http://schemas.microsoft.com/office/drawing/2014/main" id="{46DB718A-B546-47FE-B4D0-1718F4042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042" y="2789798"/>
            <a:ext cx="3391489" cy="8478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7-us.googleusercontent.com/KMDDoGmgaVzO6fWDxm1gkbKD1mnsGArr7qSrf4a5NWBhLtBb8kU5vTxNJaOag53yEK-6Oi7XqL6WAA9ORIrZZ32EN68xq9TzABGbNEgZrf39DHI0SHsCnQMxRrsqFIIpfM7R3WYtzCyMj-8_dc22sR4">
            <a:extLst>
              <a:ext uri="{FF2B5EF4-FFF2-40B4-BE49-F238E27FC236}">
                <a16:creationId xmlns:a16="http://schemas.microsoft.com/office/drawing/2014/main" id="{BAF1AB58-0104-4A2D-9FB1-2DFD376B9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290" y="2826416"/>
            <a:ext cx="3155391" cy="788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27878A-1738-4B12-8315-C46179E585A7}"/>
              </a:ext>
            </a:extLst>
          </p:cNvPr>
          <p:cNvPicPr>
            <a:picLocks noChangeAspect="1"/>
          </p:cNvPicPr>
          <p:nvPr/>
        </p:nvPicPr>
        <p:blipFill>
          <a:blip r:embed="rId5"/>
          <a:stretch>
            <a:fillRect/>
          </a:stretch>
        </p:blipFill>
        <p:spPr>
          <a:xfrm>
            <a:off x="1346380" y="875050"/>
            <a:ext cx="3616036" cy="904009"/>
          </a:xfrm>
          <a:prstGeom prst="rect">
            <a:avLst/>
          </a:prstGeom>
        </p:spPr>
      </p:pic>
      <p:pic>
        <p:nvPicPr>
          <p:cNvPr id="7" name="Picture 6">
            <a:extLst>
              <a:ext uri="{FF2B5EF4-FFF2-40B4-BE49-F238E27FC236}">
                <a16:creationId xmlns:a16="http://schemas.microsoft.com/office/drawing/2014/main" id="{0C8191B5-6684-4F6D-90DD-281EFD2D3A86}"/>
              </a:ext>
            </a:extLst>
          </p:cNvPr>
          <p:cNvPicPr>
            <a:picLocks noChangeAspect="1"/>
          </p:cNvPicPr>
          <p:nvPr/>
        </p:nvPicPr>
        <p:blipFill>
          <a:blip r:embed="rId6"/>
          <a:stretch>
            <a:fillRect/>
          </a:stretch>
        </p:blipFill>
        <p:spPr>
          <a:xfrm>
            <a:off x="5014873" y="868763"/>
            <a:ext cx="3916590" cy="910296"/>
          </a:xfrm>
          <a:prstGeom prst="rect">
            <a:avLst/>
          </a:prstGeom>
        </p:spPr>
      </p:pic>
      <p:pic>
        <p:nvPicPr>
          <p:cNvPr id="8" name="Picture 4" descr="https://lh7-us.googleusercontent.com/qXqZoTvn3935V4sY6L1UYJ-1Bl30gt0yq5_8SrySIg5GwK9A6JKGbs8qfKoWzg7tb4ujm1CbDQgFkZbY3SjnwLdad7EaFsuYH6gjpm1N23uVbflNPWz40752TyxSJnPSZSpSXit258r3VIlZCAxACpE">
            <a:extLst>
              <a:ext uri="{FF2B5EF4-FFF2-40B4-BE49-F238E27FC236}">
                <a16:creationId xmlns:a16="http://schemas.microsoft.com/office/drawing/2014/main" id="{7B5E8142-EE71-436F-8790-2F88BFEEB6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2039" y="3590321"/>
            <a:ext cx="3916590" cy="9791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3BA611-1EEB-474B-B197-B08E9BBE59B8}"/>
              </a:ext>
            </a:extLst>
          </p:cNvPr>
          <p:cNvPicPr>
            <a:picLocks noChangeAspect="1"/>
          </p:cNvPicPr>
          <p:nvPr/>
        </p:nvPicPr>
        <p:blipFill>
          <a:blip r:embed="rId8"/>
          <a:stretch>
            <a:fillRect/>
          </a:stretch>
        </p:blipFill>
        <p:spPr>
          <a:xfrm>
            <a:off x="3357128" y="1841261"/>
            <a:ext cx="3616040" cy="904010"/>
          </a:xfrm>
          <a:prstGeom prst="rect">
            <a:avLst/>
          </a:prstGeom>
        </p:spPr>
      </p:pic>
      <p:pic>
        <p:nvPicPr>
          <p:cNvPr id="12" name="Picture 8" descr="https://lh7-us.googleusercontent.com/hRAAAh6Do437FEV2vwzh5caononaNf2WMYVn4kWCjY1jx5S0L_cUSJ1Bo53j-jKpIscXs0o_D5Owiow5G4kt0L56bh-TJKuZzUrH6mC15wzu8FXQm4f8RDSQO14n7aHKhNQ_hTwgz3gar5XxiAL10KM">
            <a:extLst>
              <a:ext uri="{FF2B5EF4-FFF2-40B4-BE49-F238E27FC236}">
                <a16:creationId xmlns:a16="http://schemas.microsoft.com/office/drawing/2014/main" id="{8044798D-336F-4B11-8D31-9F0FB2CE46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7149" y="3615264"/>
            <a:ext cx="3681261" cy="92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41BF6-3D74-43A6-932C-91EA63ED6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4" name="Picture 3">
            <a:extLst>
              <a:ext uri="{FF2B5EF4-FFF2-40B4-BE49-F238E27FC236}">
                <a16:creationId xmlns:a16="http://schemas.microsoft.com/office/drawing/2014/main" id="{CDCD09DE-009C-4936-9177-CD250D4388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991878" y="948582"/>
            <a:ext cx="4146984" cy="3033757"/>
          </a:xfrm>
          <a:prstGeom prst="rect">
            <a:avLst/>
          </a:prstGeom>
        </p:spPr>
      </p:pic>
    </p:spTree>
    <p:extLst>
      <p:ext uri="{BB962C8B-B14F-4D97-AF65-F5344CB8AC3E}">
        <p14:creationId xmlns:p14="http://schemas.microsoft.com/office/powerpoint/2010/main" val="387956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9993B-6EC1-4005-A9B9-EFD53CD3651D}"/>
              </a:ext>
            </a:extLst>
          </p:cNvPr>
          <p:cNvSpPr/>
          <p:nvPr/>
        </p:nvSpPr>
        <p:spPr>
          <a:xfrm>
            <a:off x="2248286" y="1016780"/>
            <a:ext cx="46474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QUESTIONS?</a:t>
            </a:r>
          </a:p>
        </p:txBody>
      </p:sp>
      <p:pic>
        <p:nvPicPr>
          <p:cNvPr id="4" name="Picture 3">
            <a:extLst>
              <a:ext uri="{FF2B5EF4-FFF2-40B4-BE49-F238E27FC236}">
                <a16:creationId xmlns:a16="http://schemas.microsoft.com/office/drawing/2014/main" id="{73D25C1F-05F9-4034-8A21-42587BB39A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616476" y="2007705"/>
            <a:ext cx="2991678" cy="2991678"/>
          </a:xfrm>
          <a:prstGeom prst="rect">
            <a:avLst/>
          </a:prstGeom>
        </p:spPr>
      </p:pic>
    </p:spTree>
    <p:extLst>
      <p:ext uri="{BB962C8B-B14F-4D97-AF65-F5344CB8AC3E}">
        <p14:creationId xmlns:p14="http://schemas.microsoft.com/office/powerpoint/2010/main" val="412868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1F009C-CA08-4A0A-8B91-9BBC32F571D9}"/>
              </a:ext>
            </a:extLst>
          </p:cNvPr>
          <p:cNvSpPr/>
          <p:nvPr/>
        </p:nvSpPr>
        <p:spPr>
          <a:xfrm>
            <a:off x="785063" y="1279088"/>
            <a:ext cx="7494359" cy="2585323"/>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Next Provider Meeting</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April 11, 2024</a:t>
            </a:r>
          </a:p>
        </p:txBody>
      </p:sp>
    </p:spTree>
    <p:extLst>
      <p:ext uri="{BB962C8B-B14F-4D97-AF65-F5344CB8AC3E}">
        <p14:creationId xmlns:p14="http://schemas.microsoft.com/office/powerpoint/2010/main" val="193844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9A894-8F70-423F-A0EA-54D64CDAB667}"/>
              </a:ext>
            </a:extLst>
          </p:cNvPr>
          <p:cNvSpPr>
            <a:spLocks noGrp="1"/>
          </p:cNvSpPr>
          <p:nvPr>
            <p:ph type="sldNum" idx="4294967295"/>
          </p:nvPr>
        </p:nvSpPr>
        <p:spPr>
          <a:xfrm>
            <a:off x="8379229" y="4612152"/>
            <a:ext cx="544387" cy="355949"/>
          </a:xfrm>
        </p:spPr>
        <p:txBody>
          <a:bodyPr/>
          <a:lstStyle/>
          <a:p>
            <a:pPr marL="0" lvl="0" indent="0" algn="r" rtl="0">
              <a:spcBef>
                <a:spcPts val="0"/>
              </a:spcBef>
              <a:spcAft>
                <a:spcPts val="0"/>
              </a:spcAft>
              <a:buNone/>
            </a:pPr>
            <a:fld id="{00000000-1234-1234-1234-123412341234}" type="slidenum">
              <a:rPr lang="en" smtClean="0">
                <a:solidFill>
                  <a:schemeClr val="accent1"/>
                </a:solidFill>
              </a:rPr>
              <a:t>2</a:t>
            </a:fld>
            <a:endParaRPr lang="en" dirty="0">
              <a:solidFill>
                <a:schemeClr val="accent1"/>
              </a:solidFill>
            </a:endParaRPr>
          </a:p>
        </p:txBody>
      </p:sp>
      <p:sp>
        <p:nvSpPr>
          <p:cNvPr id="7" name="Rectangle 6">
            <a:extLst>
              <a:ext uri="{FF2B5EF4-FFF2-40B4-BE49-F238E27FC236}">
                <a16:creationId xmlns:a16="http://schemas.microsoft.com/office/drawing/2014/main" id="{1701C2FB-53F1-41A6-92CC-8DE978D7A852}"/>
              </a:ext>
            </a:extLst>
          </p:cNvPr>
          <p:cNvSpPr/>
          <p:nvPr/>
        </p:nvSpPr>
        <p:spPr>
          <a:xfrm>
            <a:off x="1502824" y="938211"/>
            <a:ext cx="59554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DSP of the Month</a:t>
            </a:r>
          </a:p>
        </p:txBody>
      </p:sp>
      <p:pic>
        <p:nvPicPr>
          <p:cNvPr id="4" name="Picture 3">
            <a:extLst>
              <a:ext uri="{FF2B5EF4-FFF2-40B4-BE49-F238E27FC236}">
                <a16:creationId xmlns:a16="http://schemas.microsoft.com/office/drawing/2014/main" id="{D36D4084-0292-4E5D-860F-7AF4565C5F8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19491" y="1987858"/>
            <a:ext cx="4487895" cy="2980243"/>
          </a:xfrm>
          <a:prstGeom prst="rect">
            <a:avLst/>
          </a:prstGeom>
        </p:spPr>
      </p:pic>
      <p:sp>
        <p:nvSpPr>
          <p:cNvPr id="8" name="Rectangle 7">
            <a:extLst>
              <a:ext uri="{FF2B5EF4-FFF2-40B4-BE49-F238E27FC236}">
                <a16:creationId xmlns:a16="http://schemas.microsoft.com/office/drawing/2014/main" id="{47CC6C91-62AF-41E7-BB92-6AD2A9E4810C}"/>
              </a:ext>
            </a:extLst>
          </p:cNvPr>
          <p:cNvSpPr/>
          <p:nvPr/>
        </p:nvSpPr>
        <p:spPr>
          <a:xfrm>
            <a:off x="2589795" y="3918454"/>
            <a:ext cx="4147289"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Exceptional !</a:t>
            </a:r>
          </a:p>
        </p:txBody>
      </p:sp>
      <p:sp>
        <p:nvSpPr>
          <p:cNvPr id="5" name="Rectangle 4">
            <a:extLst>
              <a:ext uri="{FF2B5EF4-FFF2-40B4-BE49-F238E27FC236}">
                <a16:creationId xmlns:a16="http://schemas.microsoft.com/office/drawing/2014/main" id="{2D43F0A2-DF47-4F94-A715-FC0F250DF06C}"/>
              </a:ext>
            </a:extLst>
          </p:cNvPr>
          <p:cNvSpPr/>
          <p:nvPr/>
        </p:nvSpPr>
        <p:spPr>
          <a:xfrm>
            <a:off x="105066" y="2523261"/>
            <a:ext cx="238398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Brenda </a:t>
            </a:r>
            <a:r>
              <a:rPr lang="en-US" sz="2800" b="0" cap="none" spc="0" dirty="0" err="1">
                <a:ln w="0"/>
                <a:solidFill>
                  <a:schemeClr val="tx1"/>
                </a:solidFill>
                <a:effectLst>
                  <a:outerShdw blurRad="38100" dist="19050" dir="2700000" algn="tl" rotWithShape="0">
                    <a:schemeClr val="dk1">
                      <a:alpha val="40000"/>
                    </a:schemeClr>
                  </a:outerShdw>
                </a:effectLst>
              </a:rPr>
              <a:t>Nyers</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5A7EC9D9-73FC-4BB4-B2B8-B9F57272CDA9}"/>
              </a:ext>
            </a:extLst>
          </p:cNvPr>
          <p:cNvSpPr/>
          <p:nvPr/>
        </p:nvSpPr>
        <p:spPr>
          <a:xfrm>
            <a:off x="2874643" y="2115055"/>
            <a:ext cx="3647152"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Amanda Whitcomb</a:t>
            </a:r>
          </a:p>
        </p:txBody>
      </p:sp>
      <p:sp>
        <p:nvSpPr>
          <p:cNvPr id="9" name="Rectangle 8">
            <a:extLst>
              <a:ext uri="{FF2B5EF4-FFF2-40B4-BE49-F238E27FC236}">
                <a16:creationId xmlns:a16="http://schemas.microsoft.com/office/drawing/2014/main" id="{DC8DBE8A-7254-4B74-868B-FE79305F569A}"/>
              </a:ext>
            </a:extLst>
          </p:cNvPr>
          <p:cNvSpPr/>
          <p:nvPr/>
        </p:nvSpPr>
        <p:spPr>
          <a:xfrm>
            <a:off x="6907386" y="2571750"/>
            <a:ext cx="2100255"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Kristy Bates</a:t>
            </a:r>
          </a:p>
        </p:txBody>
      </p:sp>
    </p:spTree>
    <p:extLst>
      <p:ext uri="{BB962C8B-B14F-4D97-AF65-F5344CB8AC3E}">
        <p14:creationId xmlns:p14="http://schemas.microsoft.com/office/powerpoint/2010/main" val="183618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9F83BB-287A-43D4-9A27-939FF8F6A20E}"/>
              </a:ext>
            </a:extLst>
          </p:cNvPr>
          <p:cNvSpPr>
            <a:spLocks noGrp="1"/>
          </p:cNvSpPr>
          <p:nvPr>
            <p:ph type="body" idx="1"/>
          </p:nvPr>
        </p:nvSpPr>
        <p:spPr>
          <a:xfrm>
            <a:off x="2374275" y="637862"/>
            <a:ext cx="4678867" cy="732099"/>
          </a:xfrm>
        </p:spPr>
        <p:txBody>
          <a:bodyPr/>
          <a:lstStyle/>
          <a:p>
            <a:pPr marL="50800" indent="0">
              <a:buNone/>
            </a:pPr>
            <a:r>
              <a:rPr lang="en-US" dirty="0"/>
              <a:t>County Board Updates</a:t>
            </a:r>
          </a:p>
          <a:p>
            <a:pPr marL="50800" indent="0">
              <a:buNone/>
            </a:pPr>
            <a:endParaRPr lang="en-US" sz="1600" i="1" dirty="0"/>
          </a:p>
        </p:txBody>
      </p:sp>
      <p:sp>
        <p:nvSpPr>
          <p:cNvPr id="3" name="Slide Number Placeholder 2">
            <a:extLst>
              <a:ext uri="{FF2B5EF4-FFF2-40B4-BE49-F238E27FC236}">
                <a16:creationId xmlns:a16="http://schemas.microsoft.com/office/drawing/2014/main" id="{A82C725D-C4CF-42D0-8172-0BC364735CC1}"/>
              </a:ext>
            </a:extLst>
          </p:cNvPr>
          <p:cNvSpPr>
            <a:spLocks noGrp="1"/>
          </p:cNvSpPr>
          <p:nvPr>
            <p:ph type="sldNum" idx="12"/>
          </p:nvPr>
        </p:nvSpPr>
        <p:spPr>
          <a:xfrm>
            <a:off x="8387066" y="4619965"/>
            <a:ext cx="548700" cy="393600"/>
          </a:xfrm>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6" name="Picture 5">
            <a:extLst>
              <a:ext uri="{FF2B5EF4-FFF2-40B4-BE49-F238E27FC236}">
                <a16:creationId xmlns:a16="http://schemas.microsoft.com/office/drawing/2014/main" id="{481B58D9-9431-41C9-867F-964DAC4F9267}"/>
              </a:ext>
            </a:extLst>
          </p:cNvPr>
          <p:cNvPicPr>
            <a:picLocks noChangeAspect="1"/>
          </p:cNvPicPr>
          <p:nvPr/>
        </p:nvPicPr>
        <p:blipFill>
          <a:blip r:embed="rId3"/>
          <a:stretch>
            <a:fillRect/>
          </a:stretch>
        </p:blipFill>
        <p:spPr>
          <a:xfrm>
            <a:off x="1282239" y="280050"/>
            <a:ext cx="1283229" cy="1335124"/>
          </a:xfrm>
          <a:prstGeom prst="rect">
            <a:avLst/>
          </a:prstGeom>
        </p:spPr>
      </p:pic>
      <p:sp>
        <p:nvSpPr>
          <p:cNvPr id="4" name="TextBox 3">
            <a:extLst>
              <a:ext uri="{FF2B5EF4-FFF2-40B4-BE49-F238E27FC236}">
                <a16:creationId xmlns:a16="http://schemas.microsoft.com/office/drawing/2014/main" id="{BE22FAB9-18A7-4248-A474-2A1F77927EE4}"/>
              </a:ext>
            </a:extLst>
          </p:cNvPr>
          <p:cNvSpPr txBox="1"/>
          <p:nvPr/>
        </p:nvSpPr>
        <p:spPr>
          <a:xfrm>
            <a:off x="2374275" y="1557242"/>
            <a:ext cx="4601770" cy="615553"/>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B68DF0CA-A87F-4514-B3E2-7E6BACD7C881}"/>
              </a:ext>
            </a:extLst>
          </p:cNvPr>
          <p:cNvSpPr txBox="1"/>
          <p:nvPr/>
        </p:nvSpPr>
        <p:spPr>
          <a:xfrm>
            <a:off x="2565468" y="1187081"/>
            <a:ext cx="5333364" cy="3754874"/>
          </a:xfrm>
          <a:prstGeom prst="rect">
            <a:avLst/>
          </a:prstGeom>
          <a:noFill/>
        </p:spPr>
        <p:txBody>
          <a:bodyPr wrap="square" rtlCol="0">
            <a:spAutoFit/>
          </a:bodyPr>
          <a:lstStyle/>
          <a:p>
            <a:pPr marL="285750" indent="-285750">
              <a:buFont typeface="Arial" panose="020B0604020202020204" pitchFamily="34" charset="0"/>
              <a:buChar char="•"/>
            </a:pPr>
            <a:r>
              <a:rPr lang="en-US" dirty="0"/>
              <a:t>Team Process &amp; Service Provisions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ISP Notifications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Daylight Savings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Competency Based Rate Add on</a:t>
            </a:r>
          </a:p>
          <a:p>
            <a:endParaRPr lang="en-US" dirty="0"/>
          </a:p>
          <a:p>
            <a:pPr marL="285750" indent="-285750">
              <a:buFont typeface="Arial" panose="020B0604020202020204" pitchFamily="34" charset="0"/>
              <a:buChar char="•"/>
            </a:pPr>
            <a:r>
              <a:rPr lang="en-US" dirty="0"/>
              <a:t>Rule Update Email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Eclipse- Safety</a:t>
            </a:r>
          </a:p>
          <a:p>
            <a:endParaRPr lang="en-US" dirty="0"/>
          </a:p>
          <a:p>
            <a:pPr marL="285750" indent="-285750">
              <a:buFont typeface="Arial" panose="020B0604020202020204" pitchFamily="34" charset="0"/>
              <a:buChar char="•"/>
            </a:pPr>
            <a:r>
              <a:rPr lang="en-US" dirty="0"/>
              <a:t>Resource Fair- Save the Date</a:t>
            </a:r>
          </a:p>
          <a:p>
            <a:endParaRPr lang="en-US" dirty="0"/>
          </a:p>
          <a:p>
            <a:pPr marL="285750" indent="-285750">
              <a:buFont typeface="Arial" panose="020B0604020202020204" pitchFamily="34" charset="0"/>
              <a:buChar char="•"/>
            </a:pPr>
            <a:r>
              <a:rPr lang="en-US" dirty="0"/>
              <a:t>Free Choice of Provider Postings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Trainings Available</a:t>
            </a:r>
          </a:p>
        </p:txBody>
      </p:sp>
    </p:spTree>
    <p:extLst>
      <p:ext uri="{BB962C8B-B14F-4D97-AF65-F5344CB8AC3E}">
        <p14:creationId xmlns:p14="http://schemas.microsoft.com/office/powerpoint/2010/main" val="470334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826CE4-881E-4BBB-B4EE-BC05E611C5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Rectangle 2">
            <a:extLst>
              <a:ext uri="{FF2B5EF4-FFF2-40B4-BE49-F238E27FC236}">
                <a16:creationId xmlns:a16="http://schemas.microsoft.com/office/drawing/2014/main" id="{17264648-3F2A-429F-9548-FA409189A695}"/>
              </a:ext>
            </a:extLst>
          </p:cNvPr>
          <p:cNvSpPr/>
          <p:nvPr/>
        </p:nvSpPr>
        <p:spPr>
          <a:xfrm>
            <a:off x="2248286" y="223096"/>
            <a:ext cx="46474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Team Process</a:t>
            </a:r>
          </a:p>
        </p:txBody>
      </p:sp>
      <p:sp>
        <p:nvSpPr>
          <p:cNvPr id="4" name="TextBox 3">
            <a:extLst>
              <a:ext uri="{FF2B5EF4-FFF2-40B4-BE49-F238E27FC236}">
                <a16:creationId xmlns:a16="http://schemas.microsoft.com/office/drawing/2014/main" id="{9E12607A-B5C3-42AB-B197-8975394548BF}"/>
              </a:ext>
            </a:extLst>
          </p:cNvPr>
          <p:cNvSpPr txBox="1"/>
          <p:nvPr/>
        </p:nvSpPr>
        <p:spPr>
          <a:xfrm>
            <a:off x="1655618" y="1146426"/>
            <a:ext cx="6093229" cy="2677656"/>
          </a:xfrm>
          <a:prstGeom prst="rect">
            <a:avLst/>
          </a:prstGeom>
          <a:noFill/>
        </p:spPr>
        <p:txBody>
          <a:bodyPr wrap="square" rtlCol="0">
            <a:spAutoFit/>
          </a:bodyPr>
          <a:lstStyle/>
          <a:p>
            <a:pPr marL="285750" indent="-285750">
              <a:buFont typeface="Wingdings" panose="05000000000000000000" pitchFamily="2" charset="2"/>
              <a:buChar char="Ø"/>
            </a:pPr>
            <a:r>
              <a:rPr lang="en-US" dirty="0"/>
              <a:t>TEAM-means as applicable </a:t>
            </a:r>
          </a:p>
          <a:p>
            <a:endParaRPr lang="en-US" dirty="0"/>
          </a:p>
          <a:p>
            <a:pPr marL="342900" indent="-342900">
              <a:buAutoNum type="alphaLcParenBoth"/>
            </a:pPr>
            <a:r>
              <a:rPr lang="en-US" dirty="0"/>
              <a:t>The group of persons chosen by an individual with the core responsibility to support the individual in directing development of his or her individual service plan.  The team includes the individual’s guardian or adult whom the individual has identified, as applicable, the service and support administrator, direct support staff, providers, licensed certified professionals, and any other persons chosen by the individual to help the individual consider possibilities and make decisions  </a:t>
            </a:r>
            <a:r>
              <a:rPr lang="en-US" sz="1050" i="1" dirty="0">
                <a:hlinkClick r:id="rId3"/>
              </a:rPr>
              <a:t>5123-17-02 (24)(a)</a:t>
            </a:r>
            <a:endParaRPr lang="en-US" sz="1050" i="1" dirty="0"/>
          </a:p>
          <a:p>
            <a:pPr marL="342900" indent="-342900">
              <a:buAutoNum type="alphaLcParenBoth"/>
            </a:pPr>
            <a:endParaRPr lang="en-US" dirty="0"/>
          </a:p>
          <a:p>
            <a:pPr marL="342900" indent="-342900">
              <a:buAutoNum type="alphaLcParenBoth"/>
            </a:pPr>
            <a:endParaRPr lang="en-US" dirty="0"/>
          </a:p>
        </p:txBody>
      </p:sp>
    </p:spTree>
    <p:extLst>
      <p:ext uri="{BB962C8B-B14F-4D97-AF65-F5344CB8AC3E}">
        <p14:creationId xmlns:p14="http://schemas.microsoft.com/office/powerpoint/2010/main" val="411158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0A30D-B36E-4BDA-BB21-51DAE60C79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graphicFrame>
        <p:nvGraphicFramePr>
          <p:cNvPr id="3" name="Diagram 2">
            <a:extLst>
              <a:ext uri="{FF2B5EF4-FFF2-40B4-BE49-F238E27FC236}">
                <a16:creationId xmlns:a16="http://schemas.microsoft.com/office/drawing/2014/main" id="{89C9A8D6-07F6-464F-8732-99134E3484A3}"/>
              </a:ext>
            </a:extLst>
          </p:cNvPr>
          <p:cNvGraphicFramePr/>
          <p:nvPr>
            <p:extLst>
              <p:ext uri="{D42A27DB-BD31-4B8C-83A1-F6EECF244321}">
                <p14:modId xmlns:p14="http://schemas.microsoft.com/office/powerpoint/2010/main" val="1576124513"/>
              </p:ext>
            </p:extLst>
          </p:nvPr>
        </p:nvGraphicFramePr>
        <p:xfrm>
          <a:off x="939337" y="1146426"/>
          <a:ext cx="4566458" cy="2384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3178B62-E328-4483-B18F-DC62C49A3135}"/>
              </a:ext>
            </a:extLst>
          </p:cNvPr>
          <p:cNvSpPr/>
          <p:nvPr/>
        </p:nvSpPr>
        <p:spPr>
          <a:xfrm>
            <a:off x="2248286" y="223096"/>
            <a:ext cx="46474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Team Process</a:t>
            </a:r>
          </a:p>
        </p:txBody>
      </p:sp>
      <p:pic>
        <p:nvPicPr>
          <p:cNvPr id="8" name="Picture 7">
            <a:extLst>
              <a:ext uri="{FF2B5EF4-FFF2-40B4-BE49-F238E27FC236}">
                <a16:creationId xmlns:a16="http://schemas.microsoft.com/office/drawing/2014/main" id="{66B05663-738A-4327-B1A1-1E277D27480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923664" y="1537855"/>
            <a:ext cx="2429386" cy="1602444"/>
          </a:xfrm>
          <a:prstGeom prst="rect">
            <a:avLst/>
          </a:prstGeom>
        </p:spPr>
      </p:pic>
    </p:spTree>
    <p:extLst>
      <p:ext uri="{BB962C8B-B14F-4D97-AF65-F5344CB8AC3E}">
        <p14:creationId xmlns:p14="http://schemas.microsoft.com/office/powerpoint/2010/main" val="313542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DC158-B1F0-4AB9-B1E0-DFB59CD8F9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TextBox 2">
            <a:extLst>
              <a:ext uri="{FF2B5EF4-FFF2-40B4-BE49-F238E27FC236}">
                <a16:creationId xmlns:a16="http://schemas.microsoft.com/office/drawing/2014/main" id="{280C6976-4C00-4DED-9CFF-11FB67E7C967}"/>
              </a:ext>
            </a:extLst>
          </p:cNvPr>
          <p:cNvSpPr txBox="1"/>
          <p:nvPr/>
        </p:nvSpPr>
        <p:spPr>
          <a:xfrm>
            <a:off x="1641763" y="382386"/>
            <a:ext cx="5860473" cy="307777"/>
          </a:xfrm>
          <a:prstGeom prst="rect">
            <a:avLst/>
          </a:prstGeom>
          <a:noFill/>
        </p:spPr>
        <p:txBody>
          <a:bodyPr wrap="square" rtlCol="0">
            <a:spAutoFit/>
          </a:bodyPr>
          <a:lstStyle/>
          <a:p>
            <a:r>
              <a:rPr lang="en-US" dirty="0"/>
              <a:t>EFFECTIVE March 1, 2024- ISP’s will no longer be mailed to providers </a:t>
            </a:r>
          </a:p>
        </p:txBody>
      </p:sp>
      <p:pic>
        <p:nvPicPr>
          <p:cNvPr id="4" name="Picture 3">
            <a:extLst>
              <a:ext uri="{FF2B5EF4-FFF2-40B4-BE49-F238E27FC236}">
                <a16:creationId xmlns:a16="http://schemas.microsoft.com/office/drawing/2014/main" id="{0E009273-016F-4EB7-A0E6-324286E7033D}"/>
              </a:ext>
            </a:extLst>
          </p:cNvPr>
          <p:cNvPicPr>
            <a:picLocks noChangeAspect="1"/>
          </p:cNvPicPr>
          <p:nvPr/>
        </p:nvPicPr>
        <p:blipFill>
          <a:blip r:embed="rId3"/>
          <a:stretch>
            <a:fillRect/>
          </a:stretch>
        </p:blipFill>
        <p:spPr>
          <a:xfrm>
            <a:off x="2831439" y="871787"/>
            <a:ext cx="3644176" cy="3325485"/>
          </a:xfrm>
          <a:prstGeom prst="rect">
            <a:avLst/>
          </a:prstGeom>
        </p:spPr>
      </p:pic>
    </p:spTree>
    <p:extLst>
      <p:ext uri="{BB962C8B-B14F-4D97-AF65-F5344CB8AC3E}">
        <p14:creationId xmlns:p14="http://schemas.microsoft.com/office/powerpoint/2010/main" val="206193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14E06-2F40-4C36-A25E-A72426CA4E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Rectangle 2">
            <a:extLst>
              <a:ext uri="{FF2B5EF4-FFF2-40B4-BE49-F238E27FC236}">
                <a16:creationId xmlns:a16="http://schemas.microsoft.com/office/drawing/2014/main" id="{CDD79C71-A74C-4E28-8D3B-D5373A8AF945}"/>
              </a:ext>
            </a:extLst>
          </p:cNvPr>
          <p:cNvSpPr/>
          <p:nvPr/>
        </p:nvSpPr>
        <p:spPr>
          <a:xfrm>
            <a:off x="1279353" y="1054986"/>
            <a:ext cx="5960225" cy="2462213"/>
          </a:xfrm>
          <a:prstGeom prst="rect">
            <a:avLst/>
          </a:prstGeom>
        </p:spPr>
        <p:txBody>
          <a:bodyPr wrap="square">
            <a:spAutoFit/>
          </a:bodyPr>
          <a:lstStyle/>
          <a:p>
            <a:endParaRPr lang="en-US" dirty="0"/>
          </a:p>
          <a:p>
            <a:r>
              <a:rPr lang="en-US" dirty="0"/>
              <a:t>The time change in March has implications for your billing.</a:t>
            </a:r>
          </a:p>
          <a:p>
            <a:endParaRPr lang="en-US" dirty="0"/>
          </a:p>
          <a:p>
            <a:r>
              <a:rPr lang="en-US" dirty="0"/>
              <a:t>Daylight Savings Time begins Sunday, March 10, 2024, at 2:00 a.m. (We “spring forward” one hour.)</a:t>
            </a:r>
          </a:p>
          <a:p>
            <a:endParaRPr lang="en-US" dirty="0"/>
          </a:p>
          <a:p>
            <a:r>
              <a:rPr lang="en-US" dirty="0">
                <a:highlight>
                  <a:srgbClr val="FFFF00"/>
                </a:highlight>
              </a:rPr>
              <a:t>So you can only bill for 23 hours--or 92 units--for Homemaker Personal Care (HPC) on March 10.</a:t>
            </a:r>
          </a:p>
          <a:p>
            <a:endParaRPr lang="en-US" dirty="0"/>
          </a:p>
          <a:p>
            <a:r>
              <a:rPr lang="en-US" dirty="0"/>
              <a:t>This includes routine HPC, as well as On-Site On-Call and Adult Daily Living (MRC).</a:t>
            </a:r>
          </a:p>
        </p:txBody>
      </p:sp>
      <p:pic>
        <p:nvPicPr>
          <p:cNvPr id="5" name="Picture 4">
            <a:extLst>
              <a:ext uri="{FF2B5EF4-FFF2-40B4-BE49-F238E27FC236}">
                <a16:creationId xmlns:a16="http://schemas.microsoft.com/office/drawing/2014/main" id="{A5F4C80A-72EA-4EAE-B9E7-653AFB6F22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39578" y="1305448"/>
            <a:ext cx="1515356" cy="1419383"/>
          </a:xfrm>
          <a:prstGeom prst="rect">
            <a:avLst/>
          </a:prstGeom>
        </p:spPr>
      </p:pic>
      <p:sp>
        <p:nvSpPr>
          <p:cNvPr id="7" name="Rectangle 6">
            <a:extLst>
              <a:ext uri="{FF2B5EF4-FFF2-40B4-BE49-F238E27FC236}">
                <a16:creationId xmlns:a16="http://schemas.microsoft.com/office/drawing/2014/main" id="{D643CA7D-29E3-4C32-9BAB-E05264DF766E}"/>
              </a:ext>
            </a:extLst>
          </p:cNvPr>
          <p:cNvSpPr/>
          <p:nvPr/>
        </p:nvSpPr>
        <p:spPr>
          <a:xfrm>
            <a:off x="2979256" y="131656"/>
            <a:ext cx="318548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Reminder</a:t>
            </a:r>
          </a:p>
        </p:txBody>
      </p:sp>
    </p:spTree>
    <p:extLst>
      <p:ext uri="{BB962C8B-B14F-4D97-AF65-F5344CB8AC3E}">
        <p14:creationId xmlns:p14="http://schemas.microsoft.com/office/powerpoint/2010/main" val="120165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28F297-5026-47F9-98FA-138D28F28E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Rectangle 3">
            <a:extLst>
              <a:ext uri="{FF2B5EF4-FFF2-40B4-BE49-F238E27FC236}">
                <a16:creationId xmlns:a16="http://schemas.microsoft.com/office/drawing/2014/main" id="{3B50A908-4C4C-4694-8B6D-BA852B943B3B}"/>
              </a:ext>
            </a:extLst>
          </p:cNvPr>
          <p:cNvSpPr/>
          <p:nvPr/>
        </p:nvSpPr>
        <p:spPr>
          <a:xfrm>
            <a:off x="438181" y="221650"/>
            <a:ext cx="814838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Competency Rate Add-on</a:t>
            </a:r>
          </a:p>
        </p:txBody>
      </p:sp>
      <p:sp>
        <p:nvSpPr>
          <p:cNvPr id="5" name="TextBox 4">
            <a:extLst>
              <a:ext uri="{FF2B5EF4-FFF2-40B4-BE49-F238E27FC236}">
                <a16:creationId xmlns:a16="http://schemas.microsoft.com/office/drawing/2014/main" id="{08D1A7A0-A51B-477A-B40C-8C69D784FBE8}"/>
              </a:ext>
            </a:extLst>
          </p:cNvPr>
          <p:cNvSpPr txBox="1"/>
          <p:nvPr/>
        </p:nvSpPr>
        <p:spPr>
          <a:xfrm>
            <a:off x="2305879" y="1191777"/>
            <a:ext cx="5059017" cy="3754874"/>
          </a:xfrm>
          <a:prstGeom prst="rect">
            <a:avLst/>
          </a:prstGeom>
          <a:noFill/>
        </p:spPr>
        <p:txBody>
          <a:bodyPr wrap="square" rtlCol="0">
            <a:spAutoFit/>
          </a:bodyPr>
          <a:lstStyle/>
          <a:p>
            <a:pPr marL="285750" indent="-285750">
              <a:buFont typeface="Arial" panose="020B0604020202020204" pitchFamily="34" charset="0"/>
              <a:buChar char="•"/>
            </a:pPr>
            <a:r>
              <a:rPr lang="en-US" dirty="0"/>
              <a:t>Reimbursement rate per unit is increased by  $.39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DSP rate $1.00 more per hour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Provider reimbursement $1.56 per hour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Two yeas experience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Completion of 60 hours applicable training</a:t>
            </a:r>
          </a:p>
          <a:p>
            <a:endParaRPr lang="en-US" dirty="0"/>
          </a:p>
          <a:p>
            <a:r>
              <a:rPr lang="en-US" dirty="0"/>
              <a:t>Courses must have been completed within five consecutive calendar years of the application for the add-on.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0991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3279A-6DB2-49E0-B948-2D5BB9FFD9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9" name="Google Shape;93;p13">
            <a:extLst>
              <a:ext uri="{FF2B5EF4-FFF2-40B4-BE49-F238E27FC236}">
                <a16:creationId xmlns:a16="http://schemas.microsoft.com/office/drawing/2014/main" id="{E28AA68F-28D0-459A-847F-9A9427B4EE81}"/>
              </a:ext>
            </a:extLst>
          </p:cNvPr>
          <p:cNvSpPr txBox="1">
            <a:spLocks/>
          </p:cNvSpPr>
          <p:nvPr/>
        </p:nvSpPr>
        <p:spPr>
          <a:xfrm>
            <a:off x="-159922" y="4639018"/>
            <a:ext cx="549275" cy="3937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1pPr>
            <a:lvl2pPr marR="0" lvl="1"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2pPr>
            <a:lvl3pPr marR="0" lvl="2"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3pPr>
            <a:lvl4pPr marR="0" lvl="3"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4pPr>
            <a:lvl5pPr marR="0" lvl="4"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5pPr>
            <a:lvl6pPr marR="0" lvl="5"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6pPr>
            <a:lvl7pPr marR="0" lvl="6"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7pPr>
            <a:lvl8pPr marR="0" lvl="7"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8pPr>
            <a:lvl9pPr marR="0" lvl="8" algn="r" rtl="0">
              <a:lnSpc>
                <a:spcPct val="100000"/>
              </a:lnSpc>
              <a:spcBef>
                <a:spcPts val="0"/>
              </a:spcBef>
              <a:spcAft>
                <a:spcPts val="0"/>
              </a:spcAft>
              <a:buClr>
                <a:srgbClr val="000000"/>
              </a:buClr>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fld id="{00000000-1234-1234-1234-123412341234}" type="slidenum">
              <a:rPr lang="en" smtClean="0">
                <a:solidFill>
                  <a:schemeClr val="accent1">
                    <a:lumMod val="60000"/>
                    <a:lumOff val="40000"/>
                  </a:schemeClr>
                </a:solidFill>
              </a:rPr>
              <a:pPr/>
              <a:t>9</a:t>
            </a:fld>
            <a:endParaRPr lang="en" dirty="0">
              <a:solidFill>
                <a:schemeClr val="accent1">
                  <a:lumMod val="60000"/>
                  <a:lumOff val="40000"/>
                </a:schemeClr>
              </a:solidFill>
            </a:endParaRPr>
          </a:p>
        </p:txBody>
      </p:sp>
      <p:sp>
        <p:nvSpPr>
          <p:cNvPr id="11" name="Rectangle 10">
            <a:extLst>
              <a:ext uri="{FF2B5EF4-FFF2-40B4-BE49-F238E27FC236}">
                <a16:creationId xmlns:a16="http://schemas.microsoft.com/office/drawing/2014/main" id="{34868DCE-FAC3-4661-9594-498B93615091}"/>
              </a:ext>
            </a:extLst>
          </p:cNvPr>
          <p:cNvSpPr/>
          <p:nvPr/>
        </p:nvSpPr>
        <p:spPr>
          <a:xfrm>
            <a:off x="1828800" y="758630"/>
            <a:ext cx="6743284" cy="3754874"/>
          </a:xfrm>
          <a:prstGeom prst="rect">
            <a:avLst/>
          </a:prstGeom>
        </p:spPr>
        <p:txBody>
          <a:bodyPr wrap="square">
            <a:spAutoFit/>
          </a:bodyPr>
          <a:lstStyle/>
          <a:p>
            <a:r>
              <a:rPr lang="en-US" dirty="0"/>
              <a:t>An Update from the Ohio Department of Medicaid</a:t>
            </a:r>
          </a:p>
          <a:p>
            <a:r>
              <a:rPr lang="en-US" dirty="0"/>
              <a:t>Proposed Individual Options renewal and amendments for Level One and SELF waivers posted for public comment</a:t>
            </a:r>
          </a:p>
          <a:p>
            <a:r>
              <a:rPr lang="en-US" dirty="0"/>
              <a:t>Greetings,</a:t>
            </a:r>
          </a:p>
          <a:p>
            <a:endParaRPr lang="en-US" dirty="0"/>
          </a:p>
          <a:p>
            <a:r>
              <a:rPr lang="en-US" dirty="0"/>
              <a:t>The Ohio Department of Medicaid’s Home and Community-Based Services Policy Section is seeking public comment on the renewal package for the Individual Options waiver program and proposed amendments to the Level One and SELF waiver programs prior to submission to the Centers for Medicare and Medicaid Services (CMS) for review. A 30-day public comment period on the proposed amendments and renewal will run from March 1, 2024, through March 30, 2024.</a:t>
            </a:r>
          </a:p>
          <a:p>
            <a:endParaRPr lang="en-US" dirty="0"/>
          </a:p>
          <a:p>
            <a:r>
              <a:rPr lang="en-US" dirty="0"/>
              <a:t>Thank you in advance for your review. ODM looks forward to receiving your feedback on the following proposed renewal and amendments.</a:t>
            </a:r>
          </a:p>
          <a:p>
            <a:endParaRPr lang="en-US" dirty="0"/>
          </a:p>
          <a:p>
            <a:r>
              <a:rPr lang="en-US" dirty="0"/>
              <a:t>Public Notices (ohio.gov)</a:t>
            </a:r>
          </a:p>
          <a:p>
            <a:r>
              <a:rPr lang="en-US" dirty="0"/>
              <a:t>Comment Here</a:t>
            </a:r>
          </a:p>
        </p:txBody>
      </p:sp>
    </p:spTree>
    <p:extLst>
      <p:ext uri="{BB962C8B-B14F-4D97-AF65-F5344CB8AC3E}">
        <p14:creationId xmlns:p14="http://schemas.microsoft.com/office/powerpoint/2010/main" val="3226433056"/>
      </p:ext>
    </p:extLst>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22683</TotalTime>
  <Words>2228</Words>
  <Application>Microsoft Office PowerPoint</Application>
  <PresentationFormat>On-screen Show (16:9)</PresentationFormat>
  <Paragraphs>162</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Fira Sans Light</vt:lpstr>
      <vt:lpstr>Wingdings</vt:lpstr>
      <vt:lpstr>Arial Rounded MT Bold</vt:lpstr>
      <vt:lpstr>Trebuchet MS</vt:lpstr>
      <vt:lpstr>Fira Sans Medium</vt:lpstr>
      <vt:lpstr>Arial Black</vt:lpstr>
      <vt:lpstr>Fira Sans SemiBold</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Manda A. Jackson</dc:creator>
  <cp:lastModifiedBy>Andrea Klimko</cp:lastModifiedBy>
  <cp:revision>243</cp:revision>
  <cp:lastPrinted>2024-03-14T02:21:13Z</cp:lastPrinted>
  <dcterms:modified xsi:type="dcterms:W3CDTF">2024-03-14T19:10:06Z</dcterms:modified>
</cp:coreProperties>
</file>