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2"/>
  </p:notesMasterIdLst>
  <p:sldIdLst>
    <p:sldId id="256" r:id="rId2"/>
    <p:sldId id="340" r:id="rId3"/>
    <p:sldId id="303" r:id="rId4"/>
    <p:sldId id="308" r:id="rId5"/>
    <p:sldId id="350" r:id="rId6"/>
    <p:sldId id="345" r:id="rId7"/>
    <p:sldId id="346" r:id="rId8"/>
    <p:sldId id="325" r:id="rId9"/>
    <p:sldId id="341" r:id="rId10"/>
    <p:sldId id="336" r:id="rId11"/>
    <p:sldId id="343" r:id="rId12"/>
    <p:sldId id="348" r:id="rId13"/>
    <p:sldId id="349" r:id="rId14"/>
    <p:sldId id="351" r:id="rId15"/>
    <p:sldId id="319" r:id="rId16"/>
    <p:sldId id="339" r:id="rId17"/>
    <p:sldId id="318" r:id="rId18"/>
    <p:sldId id="344" r:id="rId19"/>
    <p:sldId id="347" r:id="rId20"/>
    <p:sldId id="337" r:id="rId21"/>
  </p:sldIdLst>
  <p:sldSz cx="9144000" cy="5143500" type="screen16x9"/>
  <p:notesSz cx="7010400" cy="9296400"/>
  <p:embeddedFontLst>
    <p:embeddedFont>
      <p:font typeface="Arial Black" panose="020B0A04020102020204" pitchFamily="34" charset="0"/>
      <p:bold r:id="rId23"/>
    </p:embeddedFont>
    <p:embeddedFont>
      <p:font typeface="Bahnschrift SemiBold" panose="020B0502040204020203" pitchFamily="34" charset="0"/>
      <p:bold r:id="rId24"/>
    </p:embeddedFont>
    <p:embeddedFont>
      <p:font typeface="Calibri" panose="020F0502020204030204" pitchFamily="34" charset="0"/>
      <p:regular r:id="rId25"/>
      <p:bold r:id="rId26"/>
      <p:italic r:id="rId27"/>
      <p:boldItalic r:id="rId28"/>
    </p:embeddedFont>
    <p:embeddedFont>
      <p:font typeface="Fira Sans Light" panose="020B0604020202020204" charset="0"/>
      <p:regular r:id="rId29"/>
      <p:bold r:id="rId30"/>
      <p:italic r:id="rId31"/>
      <p:boldItalic r:id="rId32"/>
    </p:embeddedFont>
    <p:embeddedFont>
      <p:font typeface="Fira Sans Medium" panose="020B0604020202020204" charset="0"/>
      <p:regular r:id="rId33"/>
      <p:bold r:id="rId34"/>
      <p:italic r:id="rId35"/>
      <p:boldItalic r:id="rId36"/>
    </p:embeddedFont>
    <p:embeddedFont>
      <p:font typeface="Fira Sans SemiBold" panose="020B0604020202020204" charset="0"/>
      <p:regular r:id="rId37"/>
      <p:bold r:id="rId38"/>
      <p:italic r:id="rId39"/>
      <p:boldItalic r:id="rId40"/>
    </p:embeddedFont>
    <p:embeddedFont>
      <p:font typeface="Goudy Old Style" panose="02020502050305020303" pitchFamily="18" charset="0"/>
      <p:regular r:id="rId41"/>
      <p:bold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00860D-6354-4378-A09D-8DFCC888E2C9}">
  <a:tblStyle styleId="{9800860D-6354-4378-A09D-8DFCC888E2C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F3F8801-1707-46FC-A2A7-8ED0A2465BA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013" autoAdjust="0"/>
  </p:normalViewPr>
  <p:slideViewPr>
    <p:cSldViewPr snapToGrid="0">
      <p:cViewPr varScale="1">
        <p:scale>
          <a:sx n="121" d="100"/>
          <a:sy n="121" d="100"/>
        </p:scale>
        <p:origin x="1296"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2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9.fntdata"/></Relationships>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12-21T22:17:55.080"/>
    </inkml:context>
    <inkml:brush xml:id="br0">
      <inkml:brushProperty name="width" value="0.05292" units="cm"/>
      <inkml:brushProperty name="height" value="0.05292" units="cm"/>
      <inkml:brushProperty name="color" value="#FF0000"/>
    </inkml:brush>
  </inkml:definitions>
  <inkml:trace contextRef="#ctx0" brushRef="#br0">24844 8189 16575 0,'0'0'1472'0,"0"0"-1168"0,-4-2-304 0,1 1 0 0,3 1 1376 0,0 0 224 0,0 0 32 0,0 0 16 15,0 0-2816-15,0 0-560 0,0 0-128 0,0 0 0 16,0 0 352-16,0 0 80 0,0 0 16 0</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12-22T17:52:48.748"/>
    </inkml:context>
    <inkml:brush xml:id="br0">
      <inkml:brushProperty name="width" value="0.05292" units="cm"/>
      <inkml:brushProperty name="height" value="0.05292" units="cm"/>
      <inkml:brushProperty name="color" value="#FF0000"/>
    </inkml:brush>
  </inkml:definitions>
  <inkml:trace contextRef="#ctx0" brushRef="#br0">9762 13394 27295 0,'0'3'2432'0,"0"7"-1952"0,1 4-480 0,-1 1-12032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IsInVyaSI6ImJwMjpjbGljayIsInVybCI6Imh0dHBzOi8vc2FuZGF0YS56b29tLnVzL3dlYmluYXIvcmVnaXN0ZXIvV05fbDNMV1ZBYmhUSmlwMXZ0b0IwamFUUT91dG1fbWVkaXVtPWVtYWlsJnV0bV9zb3VyY2U9Z292ZGVsaXZlcnkjL3JlZ2lzdHJhdGlvbiIsImJ1bGxldGluX2lkIjoiMjAyNDA4MDkuOTg4MzQ1MzEifQ.JGjtc0yEoq_JKxsjZXvNQAOoe-oXTeqkPVAuHOx69BU/s/2606172990/br/247188806086-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MsInVyaSI6ImJwMjpjbGljayIsInVybCI6Imh0dHBzOi8vc2FuZGF0YS56b29tLnVzL3dlYmluYXIvcmVnaXN0ZXIvV05fVkVPWW1oWWRUWEt3YmpZT3dUb0tIQT91dG1fbWVkaXVtPWVtYWlsJnV0bV9zb3VyY2U9Z292ZGVsaXZlcnkiLCJidWxsZXRpbl9pZCI6IjIwMjQwODA5Ljk4ODM0NTMxIn0.OHhMxA2AvKykmjQls7pUCiPcFiRSxkwxXkdmllAvyc0/s/2606172990/br/247188806086-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can I locate my OHID account information? Providers must have an OHID account to access the </a:t>
            </a:r>
            <a:r>
              <a:rPr lang="en-US" dirty="0" err="1"/>
              <a:t>Sandata</a:t>
            </a:r>
            <a:r>
              <a:rPr lang="en-US" dirty="0"/>
              <a:t> systems. If you already have an OHID but need help signing in, account recovery can be found at OHID online. Additional support can be found at the Help OHID page.  If you do not have an OHID account, go to OHID online to create one. The OHID Multi-Factor Authentication (MFA) Job Aid provides assistance in creating an account. </a:t>
            </a:r>
          </a:p>
          <a:p>
            <a:r>
              <a:rPr lang="en-US" dirty="0"/>
              <a:t>What do I do if my email address in OHID is not the same email address in the </a:t>
            </a:r>
            <a:r>
              <a:rPr lang="en-US" dirty="0" err="1"/>
              <a:t>Sandata</a:t>
            </a:r>
            <a:r>
              <a:rPr lang="en-US" dirty="0"/>
              <a:t> EVV Portal/</a:t>
            </a:r>
            <a:r>
              <a:rPr lang="en-US" dirty="0" err="1"/>
              <a:t>Sandata</a:t>
            </a:r>
            <a:r>
              <a:rPr lang="en-US" dirty="0"/>
              <a:t> Aggregator system? Providers with a mismatching email address will need to either update their email address in OHID or the </a:t>
            </a:r>
            <a:r>
              <a:rPr lang="en-US" dirty="0" err="1"/>
              <a:t>Sandata</a:t>
            </a:r>
            <a:r>
              <a:rPr lang="en-US" dirty="0"/>
              <a:t> EVV system to ensure that they match. </a:t>
            </a:r>
          </a:p>
          <a:p>
            <a:r>
              <a:rPr lang="en-US" dirty="0"/>
              <a:t>What is an authorization in the EVV </a:t>
            </a:r>
            <a:r>
              <a:rPr lang="en-US" dirty="0" err="1"/>
              <a:t>Sandata</a:t>
            </a:r>
            <a:r>
              <a:rPr lang="en-US" dirty="0"/>
              <a:t> system? An authorization in the </a:t>
            </a:r>
            <a:r>
              <a:rPr lang="en-US" dirty="0" err="1"/>
              <a:t>Sandata</a:t>
            </a:r>
            <a:r>
              <a:rPr lang="en-US" dirty="0"/>
              <a:t> system is the record that links the recipient and the provider. Authorizations are found in the Recipient Management menu, Program tab</a:t>
            </a:r>
          </a:p>
          <a:p>
            <a:r>
              <a:rPr lang="en-US" dirty="0"/>
              <a:t>Is an authorization necessary to capture a visit? Authorizations are not necessary to capture a visit, however, authorizations are necessary to get a visit in the Verified or Processed status to be eligible to be matched to a claim. Without an authorization for the recipient that matches the payer, program, and service on the visit, the visit will show an Unauthorized Service exception. A correct authorization added after the visit is captured will be resolved automatically in the system if the authorization covers the date of the visit. For more 6 Updated: 8/7/2024 Effective: 7/1/2024 information on creating authorizations visit Creating an Authorization on </a:t>
            </a:r>
            <a:r>
              <a:rPr lang="en-US" dirty="0" err="1"/>
              <a:t>Sandata</a:t>
            </a:r>
            <a:r>
              <a:rPr lang="en-US" dirty="0"/>
              <a:t> On-Demand. </a:t>
            </a:r>
          </a:p>
          <a:p>
            <a:r>
              <a:rPr lang="en-US" dirty="0"/>
              <a:t>When I try to login to the SMC application on a smart device/phone, I am getting an “inactive user error.” What do I do? Reset your password directly on the SMC application and follow prompts to reset your password. You should be able to successfully login after resetting your password</a:t>
            </a:r>
          </a:p>
          <a:p>
            <a:r>
              <a:rPr lang="en-US" dirty="0"/>
              <a:t>Why am I getting an error when I try to update my password in the </a:t>
            </a:r>
            <a:r>
              <a:rPr lang="en-US" dirty="0" err="1"/>
              <a:t>Sandata</a:t>
            </a:r>
            <a:r>
              <a:rPr lang="en-US" dirty="0"/>
              <a:t> EVV Portal and </a:t>
            </a:r>
            <a:r>
              <a:rPr lang="en-US" dirty="0" err="1"/>
              <a:t>Sandata</a:t>
            </a:r>
            <a:r>
              <a:rPr lang="en-US" dirty="0"/>
              <a:t> Aggregator system after I have logged into OHID? Once an OHID account has been created, passwords can only be updated through that platform. Passwords cannot be reset in the </a:t>
            </a:r>
            <a:r>
              <a:rPr lang="en-US" dirty="0" err="1"/>
              <a:t>Sandata</a:t>
            </a:r>
            <a:r>
              <a:rPr lang="en-US" dirty="0"/>
              <a:t> system. </a:t>
            </a:r>
          </a:p>
          <a:p>
            <a:r>
              <a:rPr lang="en-US" dirty="0"/>
              <a:t>I can’t find a recipient’s record, is there something I need to do? Locating a recipient record can be done by changing the filter options to see all recipient records. Follow these steps:  a) Select Recipients, then select Recipient Management. b) Select the Filter option in the upper right corner of the screen. c) Change the Status field to Select Status. d) Select Apply Filters.  e) The screen will be refreshed to show all Recipient records. </a:t>
            </a:r>
          </a:p>
          <a:p>
            <a:r>
              <a:rPr lang="en-US" dirty="0"/>
              <a:t> Did historical accounts that had an active payer, program, and service tied to a recipient generate an authorization for the recipient in the enhanced system? Yes, </a:t>
            </a:r>
            <a:r>
              <a:rPr lang="en-US" dirty="0" err="1"/>
              <a:t>Sandata</a:t>
            </a:r>
            <a:r>
              <a:rPr lang="en-US" dirty="0"/>
              <a:t> did migrate the payer, program, and service details to create an active authorization to provider accounts, however some migrated authorizations will appear on the recipient screen as locked and are unable to be edited at this time.  If a user sees an authorization that is locked and they are unable to edit the authorization, or the authorization is inaccurate, they can delete the authorization by clicking the bin icon and create a new one. </a:t>
            </a:r>
          </a:p>
        </p:txBody>
      </p:sp>
    </p:spTree>
    <p:extLst>
      <p:ext uri="{BB962C8B-B14F-4D97-AF65-F5344CB8AC3E}">
        <p14:creationId xmlns:p14="http://schemas.microsoft.com/office/powerpoint/2010/main" val="1670451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use an alternate vendor as an independent provider? No. </a:t>
            </a:r>
            <a:r>
              <a:rPr lang="en-US" sz="1100" b="0" i="0" u="none" strike="noStrike" cap="none" dirty="0">
                <a:solidFill>
                  <a:srgbClr val="000000"/>
                </a:solidFill>
                <a:effectLst/>
                <a:latin typeface="Arial"/>
                <a:ea typeface="Arial"/>
                <a:cs typeface="Arial"/>
                <a:sym typeface="Arial"/>
              </a:rPr>
              <a:t>Only agency providers are eligible to use an alternate EVV system. </a:t>
            </a:r>
          </a:p>
          <a:p>
            <a:r>
              <a:rPr lang="en-US" dirty="0"/>
              <a:t> I’m already using an alternate EVV system? Do I have to do anything different? No. Existing vendors are not required to do anything differently, including system retesting if applicable. </a:t>
            </a:r>
          </a:p>
          <a:p>
            <a:r>
              <a:rPr lang="en-US" dirty="0"/>
              <a:t>My client doesn’t want the device in their home. What should I do? Devices are no longer placed in individual's homes. Devices are assigned to providers or caregivers and should be kept with them. </a:t>
            </a:r>
          </a:p>
          <a:p>
            <a:r>
              <a:rPr lang="en-US" dirty="0"/>
              <a:t>What do I do when I receive an error message (i.e., 404) when attempting to access website links for EVV? Clear cache, cookies, and history and if this does not resolve the issue, please contact the EVV hotline at 855-805-3505. To clear cache, click the link below that corresponds to your preferred web browser: </a:t>
            </a:r>
          </a:p>
          <a:p>
            <a:r>
              <a:rPr lang="en-US" dirty="0"/>
              <a:t>When will ODM start requiring EVV as a condition of payment? The first phase of the claims adjudication process begins with home health services billed through State Plan Fee for Service (FFS). Beginning October 1, claims for these services only will require complete EVV visit data to receive payment. If the information submitted does not match visit records, claims may be denied. For a list of services subject to EVV, please find the ODM EVV Program and Service Code Guide here. Additional services subject to program participation will be announced in future phase(s). In accordance with OAC Rule 5160-32-02 EVV data collection guidance, ODM will communicate with affected service providers at least three months prior to initiating the process of claims denial or post payment penalty review. To support this process, data will be made available in the coming weeks to support efforts to comply with EVV requirements. ODM will provide information to all providers when this is available. </a:t>
            </a:r>
          </a:p>
          <a:p>
            <a:r>
              <a:rPr lang="en-US" dirty="0"/>
              <a:t>What do I need to do if I log in to eTrac and I receive an error that my Medicaid number does not match? </a:t>
            </a:r>
            <a:r>
              <a:rPr lang="en-US" sz="1100" b="0" i="0" u="none" strike="noStrike" cap="none" dirty="0">
                <a:solidFill>
                  <a:srgbClr val="000000"/>
                </a:solidFill>
                <a:effectLst/>
                <a:latin typeface="Arial"/>
                <a:ea typeface="Arial"/>
                <a:cs typeface="Arial"/>
                <a:sym typeface="Arial"/>
              </a:rPr>
              <a:t>If the Medicaid ID number does not match when attempting registration, please contact the EVV Provider Hotline at 855-805-3505​ for assistance.</a:t>
            </a:r>
            <a:endParaRPr lang="en-US" dirty="0"/>
          </a:p>
        </p:txBody>
      </p:sp>
    </p:spTree>
    <p:extLst>
      <p:ext uri="{BB962C8B-B14F-4D97-AF65-F5344CB8AC3E}">
        <p14:creationId xmlns:p14="http://schemas.microsoft.com/office/powerpoint/2010/main" val="243892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Outcome Tracking System (OTS) application replaced the Employment First Outcome Tracking System (EF OTS) in October 2019. The new OTS application captures how people are spending their days. It looks at systems and services outcomes: those larger outcomes that are happening with services. This new application does not focus on individual outcomes that are identified within a person’s plan (ISP/IP). The Ohio Department of Developmental Disabilities (DODD) will use the data from the OTS application to better align policies, procedures, and legislation that will improve how people live, work, play, and thrive in their communities.</a:t>
            </a:r>
          </a:p>
        </p:txBody>
      </p:sp>
    </p:spTree>
    <p:extLst>
      <p:ext uri="{BB962C8B-B14F-4D97-AF65-F5344CB8AC3E}">
        <p14:creationId xmlns:p14="http://schemas.microsoft.com/office/powerpoint/2010/main" val="4226770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9701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0" i="0" u="none" strike="noStrike" cap="none" dirty="0">
                <a:solidFill>
                  <a:srgbClr val="000000"/>
                </a:solidFill>
                <a:effectLst/>
                <a:latin typeface="Arial"/>
                <a:ea typeface="Arial"/>
                <a:cs typeface="Arial"/>
                <a:sym typeface="Arial"/>
              </a:rPr>
              <a:t>"Regional Technology Hubs" are spaces across Ohio where training, capacity-building, and access to supportive tech experiences take place. </a:t>
            </a:r>
          </a:p>
          <a:p>
            <a:pPr rtl="0"/>
            <a:r>
              <a:rPr lang="en-US" sz="1100" b="0" i="0" u="none" strike="noStrike" cap="none" dirty="0">
                <a:solidFill>
                  <a:srgbClr val="000000"/>
                </a:solidFill>
                <a:effectLst/>
                <a:latin typeface="Arial"/>
                <a:ea typeface="Arial"/>
                <a:cs typeface="Arial"/>
                <a:sym typeface="Arial"/>
              </a:rPr>
              <a:t>There are Regional Tech Hubs in all 6 Superintendent regions, and each one is based on the needs of the region.  Grants provided through DODD</a:t>
            </a:r>
          </a:p>
          <a:p>
            <a:pPr rtl="0"/>
            <a:r>
              <a:rPr lang="en-US" sz="1100" b="0" i="0" u="none" strike="noStrike" cap="none" dirty="0">
                <a:solidFill>
                  <a:srgbClr val="000000"/>
                </a:solidFill>
                <a:effectLst/>
                <a:latin typeface="Arial"/>
                <a:ea typeface="Arial"/>
                <a:cs typeface="Arial"/>
                <a:sym typeface="Arial"/>
              </a:rPr>
              <a:t>The project provides funding for Regional Technology Hubs in the six county-board superintendent regions across Ohio. The main purpose is to support Ohio communities in creating partnerships, networks, and collaborations locally to increase supportive technology capacity and outcomes for people with developmental disabilities. </a:t>
            </a:r>
          </a:p>
          <a:p>
            <a:endParaRPr lang="en-US" dirty="0"/>
          </a:p>
        </p:txBody>
      </p:sp>
    </p:spTree>
    <p:extLst>
      <p:ext uri="{BB962C8B-B14F-4D97-AF65-F5344CB8AC3E}">
        <p14:creationId xmlns:p14="http://schemas.microsoft.com/office/powerpoint/2010/main" val="3272712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649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4384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2120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8739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264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3123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3526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sz="1100" b="1" i="0" u="sng" strike="noStrike" cap="none" dirty="0">
                <a:solidFill>
                  <a:srgbClr val="000000"/>
                </a:solidFill>
                <a:effectLst/>
                <a:latin typeface="Arial"/>
                <a:ea typeface="Arial"/>
                <a:cs typeface="Arial"/>
                <a:sym typeface="Arial"/>
              </a:rPr>
              <a:t>Lynn Minor  Independent Provider Nominated by </a:t>
            </a:r>
            <a:r>
              <a:rPr lang="en-US" sz="1100" b="1" i="0" u="sng" strike="noStrike" cap="none" dirty="0" err="1">
                <a:solidFill>
                  <a:srgbClr val="000000"/>
                </a:solidFill>
                <a:effectLst/>
                <a:latin typeface="Arial"/>
                <a:ea typeface="Arial"/>
                <a:cs typeface="Arial"/>
                <a:sym typeface="Arial"/>
              </a:rPr>
              <a:t>Miriah</a:t>
            </a:r>
            <a:r>
              <a:rPr lang="en-US" sz="1100" b="1" i="0" u="sng" strike="noStrike" cap="none" dirty="0">
                <a:solidFill>
                  <a:srgbClr val="000000"/>
                </a:solidFill>
                <a:effectLst/>
                <a:latin typeface="Arial"/>
                <a:ea typeface="Arial"/>
                <a:cs typeface="Arial"/>
                <a:sym typeface="Arial"/>
              </a:rPr>
              <a:t> </a:t>
            </a:r>
            <a:r>
              <a:rPr lang="en-US" sz="1100" b="1" i="0" u="sng" strike="noStrike" cap="none" dirty="0" err="1">
                <a:solidFill>
                  <a:srgbClr val="000000"/>
                </a:solidFill>
                <a:effectLst/>
                <a:latin typeface="Arial"/>
                <a:ea typeface="Arial"/>
                <a:cs typeface="Arial"/>
                <a:sym typeface="Arial"/>
              </a:rPr>
              <a:t>Kister</a:t>
            </a:r>
            <a:r>
              <a:rPr lang="en-US" sz="1100" b="1" i="0" u="sng" strike="noStrike" cap="none" dirty="0">
                <a:solidFill>
                  <a:srgbClr val="000000"/>
                </a:solidFill>
                <a:effectLst/>
                <a:latin typeface="Arial"/>
                <a:ea typeface="Arial"/>
                <a:cs typeface="Arial"/>
                <a:sym typeface="Arial"/>
              </a:rPr>
              <a:t> and Holly Bowser</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Holly-Lynne has been a wonderful addition to our family. She is always on time and ready with a smile to help Hannah have the best day possible. Lynne is flexible and works with Hannah to make decisions about daily activities. Lynne has taken Hannah to the water park and been entirely drenched. It is refreshing to see Lynne be willing to do whatever Hannah needs and she does this all with a great, positive attitude. </a:t>
            </a:r>
            <a:br>
              <a:rPr lang="en-US" sz="1100" b="0" i="0" u="none" strike="noStrike" cap="none" dirty="0">
                <a:solidFill>
                  <a:srgbClr val="000000"/>
                </a:solidFill>
                <a:effectLst/>
                <a:latin typeface="Arial"/>
                <a:ea typeface="Arial"/>
                <a:cs typeface="Arial"/>
                <a:sym typeface="Arial"/>
              </a:rPr>
            </a:br>
            <a:br>
              <a:rPr lang="en-US" sz="1100" b="0" i="0" u="none" strike="noStrike" cap="none" dirty="0">
                <a:solidFill>
                  <a:srgbClr val="000000"/>
                </a:solidFill>
                <a:effectLst/>
                <a:latin typeface="Arial"/>
                <a:ea typeface="Arial"/>
                <a:cs typeface="Arial"/>
                <a:sym typeface="Arial"/>
              </a:rPr>
            </a:br>
            <a:r>
              <a:rPr lang="en-US" sz="1100" b="0" i="0" u="none" strike="noStrike" cap="none" dirty="0" err="1">
                <a:solidFill>
                  <a:srgbClr val="000000"/>
                </a:solidFill>
                <a:effectLst/>
                <a:latin typeface="Arial"/>
                <a:ea typeface="Arial"/>
                <a:cs typeface="Arial"/>
                <a:sym typeface="Arial"/>
              </a:rPr>
              <a:t>Miriah</a:t>
            </a:r>
            <a:r>
              <a:rPr lang="en-US" sz="1100" b="0" i="0" u="none" strike="noStrike" cap="none" dirty="0">
                <a:solidFill>
                  <a:srgbClr val="000000"/>
                </a:solidFill>
                <a:effectLst/>
                <a:latin typeface="Arial"/>
                <a:ea typeface="Arial"/>
                <a:cs typeface="Arial"/>
                <a:sym typeface="Arial"/>
              </a:rPr>
              <a:t>- Lynne is so wonderful with Hannah. She has helped Hannah access the community, learn new skills and feel more independent. Hannah is so exited when she has her time with Lynne. They have build a great relationship together. Lynne has become like family to Hannah and her family. We are so grateful she has come into Hannah life and we are excited to see the amazing things in the future she helps Hannah with. Thank you so much Lynne and you are rock star.</a:t>
            </a:r>
          </a:p>
          <a:p>
            <a:r>
              <a:rPr lang="en-US" sz="1100" b="1" i="0" u="sng" strike="noStrike" cap="none" dirty="0">
                <a:solidFill>
                  <a:srgbClr val="000000"/>
                </a:solidFill>
                <a:effectLst/>
                <a:latin typeface="Arial"/>
                <a:ea typeface="Arial"/>
                <a:cs typeface="Arial"/>
                <a:sym typeface="Arial"/>
              </a:rPr>
              <a:t>Sierra </a:t>
            </a:r>
            <a:r>
              <a:rPr lang="en-US" sz="1100" b="1" i="0" u="sng" strike="noStrike" cap="none" dirty="0" err="1">
                <a:solidFill>
                  <a:srgbClr val="000000"/>
                </a:solidFill>
                <a:effectLst/>
                <a:latin typeface="Arial"/>
                <a:ea typeface="Arial"/>
                <a:cs typeface="Arial"/>
                <a:sym typeface="Arial"/>
              </a:rPr>
              <a:t>Sipe</a:t>
            </a:r>
            <a:r>
              <a:rPr lang="en-US" sz="1100" b="1" i="0" u="sng" strike="noStrike" cap="none" dirty="0">
                <a:solidFill>
                  <a:srgbClr val="000000"/>
                </a:solidFill>
                <a:effectLst/>
                <a:latin typeface="Arial"/>
                <a:ea typeface="Arial"/>
                <a:cs typeface="Arial"/>
                <a:sym typeface="Arial"/>
              </a:rPr>
              <a:t>- Vitality Supported Living Nominated by </a:t>
            </a:r>
            <a:r>
              <a:rPr lang="en-US" sz="1100" b="1" i="0" u="sng" strike="noStrike" cap="none" dirty="0" err="1">
                <a:solidFill>
                  <a:srgbClr val="000000"/>
                </a:solidFill>
                <a:effectLst/>
                <a:latin typeface="Arial"/>
                <a:ea typeface="Arial"/>
                <a:cs typeface="Arial"/>
                <a:sym typeface="Arial"/>
              </a:rPr>
              <a:t>Miriah</a:t>
            </a:r>
            <a:r>
              <a:rPr lang="en-US" sz="1100" b="1" i="0" u="sng" strike="noStrike" cap="none" dirty="0">
                <a:solidFill>
                  <a:srgbClr val="000000"/>
                </a:solidFill>
                <a:effectLst/>
                <a:latin typeface="Arial"/>
                <a:ea typeface="Arial"/>
                <a:cs typeface="Arial"/>
                <a:sym typeface="Arial"/>
              </a:rPr>
              <a:t> </a:t>
            </a:r>
            <a:r>
              <a:rPr lang="en-US" sz="1100" b="1" i="0" u="sng" strike="noStrike" cap="none" dirty="0" err="1">
                <a:solidFill>
                  <a:srgbClr val="000000"/>
                </a:solidFill>
                <a:effectLst/>
                <a:latin typeface="Arial"/>
                <a:ea typeface="Arial"/>
                <a:cs typeface="Arial"/>
                <a:sym typeface="Arial"/>
              </a:rPr>
              <a:t>Kister</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Sierra is an absolutely amazing person. She always goes above and beyond for her Clients. She has been with Will for 5 years and is always there to help with what is needed. She is always willing to help with anything going on with Will. She stepped up and was willing to work with Will at home and in the adult day program so he could return to the adult day. She is always helping the family and the SSA to ensure he has the best life and care he can. I am so grateful for her and all the hard work she does. She is so caring and hard working. Will and his family would be lost with out her. </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Thank you so much, Sierra.</a:t>
            </a:r>
          </a:p>
          <a:p>
            <a:r>
              <a:rPr lang="en-US" sz="1100" b="1" i="0" u="sng" strike="noStrike" cap="none" dirty="0">
                <a:solidFill>
                  <a:srgbClr val="000000"/>
                </a:solidFill>
                <a:effectLst/>
                <a:latin typeface="Arial"/>
                <a:ea typeface="Arial"/>
                <a:cs typeface="Arial"/>
                <a:sym typeface="Arial"/>
              </a:rPr>
              <a:t>Cierra </a:t>
            </a:r>
            <a:r>
              <a:rPr lang="en-US" sz="1100" b="1" i="0" u="sng" strike="noStrike" cap="none" dirty="0" err="1">
                <a:solidFill>
                  <a:srgbClr val="000000"/>
                </a:solidFill>
                <a:effectLst/>
                <a:latin typeface="Arial"/>
                <a:ea typeface="Arial"/>
                <a:cs typeface="Arial"/>
                <a:sym typeface="Arial"/>
              </a:rPr>
              <a:t>Orser</a:t>
            </a:r>
            <a:r>
              <a:rPr lang="en-US" sz="1100" b="1" i="0" u="sng" strike="noStrike" cap="none" dirty="0">
                <a:solidFill>
                  <a:srgbClr val="000000"/>
                </a:solidFill>
                <a:effectLst/>
                <a:latin typeface="Arial"/>
                <a:ea typeface="Arial"/>
                <a:cs typeface="Arial"/>
                <a:sym typeface="Arial"/>
              </a:rPr>
              <a:t>- Brighter Horizons- Nominated by </a:t>
            </a:r>
            <a:r>
              <a:rPr lang="en-US" sz="1100" b="1" i="0" u="sng" strike="noStrike" cap="none" dirty="0" err="1">
                <a:solidFill>
                  <a:srgbClr val="000000"/>
                </a:solidFill>
                <a:effectLst/>
                <a:latin typeface="Arial"/>
                <a:ea typeface="Arial"/>
                <a:cs typeface="Arial"/>
                <a:sym typeface="Arial"/>
              </a:rPr>
              <a:t>Meranda</a:t>
            </a:r>
            <a:r>
              <a:rPr lang="en-US" sz="1100" b="1" i="0" u="sng" strike="noStrike" cap="none" dirty="0">
                <a:solidFill>
                  <a:srgbClr val="000000"/>
                </a:solidFill>
                <a:effectLst/>
                <a:latin typeface="Arial"/>
                <a:ea typeface="Arial"/>
                <a:cs typeface="Arial"/>
                <a:sym typeface="Arial"/>
              </a:rPr>
              <a:t> Myers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Ciera works mostly with one of our most challenging duel diagnosis individuals. This individual historically has 1 or 2 psych admissions per year, but for the last 3 years, since she has been working with him so extensively, he has learned a variety of new coping mechanisms that she and her unique brand of humor have helped him master, and he hasn't had a hospitalization in a couple years. It's rare to see such a marked improvement in an individual that is so obviously related to a single member of their team, but Ciera has forged a special line of communication with this person, and has made a huge difference in his life.</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31969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877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629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8782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3039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0705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Additionally, </a:t>
            </a:r>
            <a:r>
              <a:rPr lang="en-US" sz="1100" b="0" i="0" u="none" strike="noStrike" cap="none" dirty="0" err="1">
                <a:solidFill>
                  <a:srgbClr val="000000"/>
                </a:solidFill>
                <a:effectLst/>
                <a:latin typeface="Arial"/>
                <a:ea typeface="Arial"/>
                <a:cs typeface="Arial"/>
                <a:sym typeface="Arial"/>
              </a:rPr>
              <a:t>Sandata</a:t>
            </a:r>
            <a:r>
              <a:rPr lang="en-US" sz="1100" b="0" i="0" u="none" strike="noStrike" cap="none" dirty="0">
                <a:solidFill>
                  <a:srgbClr val="000000"/>
                </a:solidFill>
                <a:effectLst/>
                <a:latin typeface="Arial"/>
                <a:ea typeface="Arial"/>
                <a:cs typeface="Arial"/>
                <a:sym typeface="Arial"/>
              </a:rPr>
              <a:t> is offering for providers who have questions or need clarification on the enhancements. Office hours are available twice a day through August 31.</a:t>
            </a:r>
          </a:p>
          <a:p>
            <a:r>
              <a:rPr lang="en-US" sz="1100" b="0" i="0" u="none" strike="noStrike" cap="none" dirty="0">
                <a:solidFill>
                  <a:srgbClr val="000000"/>
                </a:solidFill>
                <a:effectLst/>
                <a:latin typeface="Arial"/>
                <a:ea typeface="Arial"/>
                <a:cs typeface="Arial"/>
                <a:sym typeface="Arial"/>
                <a:hlinkClick r:id="rId3"/>
              </a:rPr>
              <a:t>Office Hour – 10:30 a.m. ET sessions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hlinkClick r:id="rId4"/>
              </a:rPr>
              <a:t>Office Hour – 2:30 p.m. ET sessions</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a:t>
            </a:r>
          </a:p>
          <a:p>
            <a:endParaRPr lang="en-US" dirty="0"/>
          </a:p>
        </p:txBody>
      </p:sp>
    </p:spTree>
    <p:extLst>
      <p:ext uri="{BB962C8B-B14F-4D97-AF65-F5344CB8AC3E}">
        <p14:creationId xmlns:p14="http://schemas.microsoft.com/office/powerpoint/2010/main" val="1301717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gradFill>
          <a:gsLst>
            <a:gs pos="0">
              <a:schemeClr val="bg1"/>
            </a:gs>
            <a:gs pos="76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userDrawn="1"/>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3"/>
              </a:gs>
              <a:gs pos="100000">
                <a:schemeClr val="accent4"/>
              </a:gs>
            </a:gsLst>
            <a:lin ang="5400012" scaled="0"/>
          </a:gradFill>
          <a:ln>
            <a:noFill/>
          </a:ln>
          <a:effectLst>
            <a:innerShdw blurRad="63500" dist="50800" dir="135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100000">
                <a:schemeClr val="accent4"/>
              </a:gs>
              <a:gs pos="100000">
                <a:schemeClr val="accent5"/>
              </a:gs>
            </a:gsLst>
            <a:lin ang="5400012" scaled="0"/>
          </a:gradFill>
          <a:ln>
            <a:noFill/>
          </a:ln>
          <a:effectLst>
            <a:outerShdw blurRad="50800" dist="38100" dir="8100000" algn="tr" rotWithShape="0">
              <a:prstClr val="black">
                <a:alpha val="25000"/>
              </a:prst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D7802B4-F265-48C4-BCC6-78761D810485}"/>
              </a:ext>
            </a:extLst>
          </p:cNvPr>
          <p:cNvPicPr>
            <a:picLocks noChangeAspect="1"/>
          </p:cNvPicPr>
          <p:nvPr userDrawn="1"/>
        </p:nvPicPr>
        <p:blipFill>
          <a:blip r:embed="rId2"/>
          <a:stretch>
            <a:fillRect/>
          </a:stretch>
        </p:blipFill>
        <p:spPr>
          <a:xfrm>
            <a:off x="805083" y="1187955"/>
            <a:ext cx="4264161" cy="27675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87265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1353044" y="8983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1378562" y="1478571"/>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5670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057712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920CFF2B-3E65-49DC-9BEB-8C9BC6857F23}"/>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04598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919174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355312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39935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565E613F-6E61-4F88-A3E4-5EB095A8835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779559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21631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4957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1281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gradFill>
          <a:gsLst>
            <a:gs pos="0">
              <a:schemeClr val="bg1"/>
            </a:gs>
            <a:gs pos="76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userDrawn="1"/>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3"/>
              </a:gs>
              <a:gs pos="100000">
                <a:schemeClr val="accent4"/>
              </a:gs>
            </a:gsLst>
            <a:lin ang="5400012" scaled="0"/>
          </a:gradFill>
          <a:ln>
            <a:noFill/>
          </a:ln>
          <a:effectLst>
            <a:innerShdw blurRad="63500" dist="50800" dir="135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100000">
                <a:schemeClr val="accent4"/>
              </a:gs>
              <a:gs pos="100000">
                <a:schemeClr val="accent5"/>
              </a:gs>
            </a:gsLst>
            <a:lin ang="5400012" scaled="0"/>
          </a:gradFill>
          <a:ln>
            <a:noFill/>
          </a:ln>
          <a:effectLst>
            <a:outerShdw blurRad="50800" dist="38100" dir="8100000" algn="tr" rotWithShape="0">
              <a:prstClr val="black">
                <a:alpha val="25000"/>
              </a:prst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62D92635-2C86-4216-AFCF-A4E83BD0F7BB}"/>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25834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234916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AD280CD3-04E9-46E1-9FDC-E05129B9618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591736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4"/>
        <p:cNvGrpSpPr/>
        <p:nvPr/>
      </p:nvGrpSpPr>
      <p:grpSpPr>
        <a:xfrm>
          <a:off x="0" y="0"/>
          <a:ext cx="0" cy="0"/>
          <a:chOff x="0" y="0"/>
          <a:chExt cx="0" cy="0"/>
        </a:xfrm>
      </p:grpSpPr>
      <p:sp>
        <p:nvSpPr>
          <p:cNvPr id="55" name="Google Shape;55;p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7" name="Google Shape;57;p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8571250" y="4535491"/>
            <a:ext cx="527315" cy="54864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54"/>
        <p:cNvGrpSpPr/>
        <p:nvPr/>
      </p:nvGrpSpPr>
      <p:grpSpPr>
        <a:xfrm>
          <a:off x="0" y="0"/>
          <a:ext cx="0" cy="0"/>
          <a:chOff x="0" y="0"/>
          <a:chExt cx="0" cy="0"/>
        </a:xfrm>
      </p:grpSpPr>
      <p:sp>
        <p:nvSpPr>
          <p:cNvPr id="55" name="Google Shape;55;p8"/>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rot="10800000">
            <a:off x="-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57" name="Google Shape;57;p8"/>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78414" y="4535491"/>
            <a:ext cx="527315" cy="548640"/>
          </a:xfrm>
          <a:prstGeom prst="rect">
            <a:avLst/>
          </a:prstGeom>
        </p:spPr>
      </p:pic>
    </p:spTree>
    <p:extLst>
      <p:ext uri="{BB962C8B-B14F-4D97-AF65-F5344CB8AC3E}">
        <p14:creationId xmlns:p14="http://schemas.microsoft.com/office/powerpoint/2010/main" val="132447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792893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rot="10800000">
            <a:off x="-13854"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6F11199A-A99E-443F-9C8E-02DF8F9BE09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123962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 name="Google Shape;49;p7">
            <a:extLst>
              <a:ext uri="{FF2B5EF4-FFF2-40B4-BE49-F238E27FC236}">
                <a16:creationId xmlns:a16="http://schemas.microsoft.com/office/drawing/2014/main" id="{BADA3CC5-412A-4AE3-B5E1-16D3A36880E7}"/>
              </a:ext>
            </a:extLst>
          </p:cNvPr>
          <p:cNvSpPr txBox="1">
            <a:spLocks noGrp="1"/>
          </p:cNvSpPr>
          <p:nvPr>
            <p:ph type="title"/>
          </p:nvPr>
        </p:nvSpPr>
        <p:spPr>
          <a:xfrm>
            <a:off x="1647949" y="877564"/>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9" name="Google Shape;50;p7">
            <a:extLst>
              <a:ext uri="{FF2B5EF4-FFF2-40B4-BE49-F238E27FC236}">
                <a16:creationId xmlns:a16="http://schemas.microsoft.com/office/drawing/2014/main" id="{2BADC06F-D004-42C0-8191-27A6C2191BA1}"/>
              </a:ext>
            </a:extLst>
          </p:cNvPr>
          <p:cNvSpPr txBox="1">
            <a:spLocks noGrp="1"/>
          </p:cNvSpPr>
          <p:nvPr>
            <p:ph type="body" idx="1"/>
          </p:nvPr>
        </p:nvSpPr>
        <p:spPr>
          <a:xfrm>
            <a:off x="1647949"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Arial" panose="020B0604020202020204" pitchFamily="34" charset="0"/>
                <a:cs typeface="Arial" panose="020B0604020202020204" pitchFamily="34" charset="0"/>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0" name="Google Shape;51;p7">
            <a:extLst>
              <a:ext uri="{FF2B5EF4-FFF2-40B4-BE49-F238E27FC236}">
                <a16:creationId xmlns:a16="http://schemas.microsoft.com/office/drawing/2014/main" id="{4BE8EF38-8F8F-4754-AC02-D097450DED5E}"/>
              </a:ext>
            </a:extLst>
          </p:cNvPr>
          <p:cNvSpPr txBox="1">
            <a:spLocks noGrp="1"/>
          </p:cNvSpPr>
          <p:nvPr>
            <p:ph type="body" idx="2"/>
          </p:nvPr>
        </p:nvSpPr>
        <p:spPr>
          <a:xfrm>
            <a:off x="4044587"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1" name="Google Shape;52;p7">
            <a:extLst>
              <a:ext uri="{FF2B5EF4-FFF2-40B4-BE49-F238E27FC236}">
                <a16:creationId xmlns:a16="http://schemas.microsoft.com/office/drawing/2014/main" id="{F42488E5-0270-459C-9184-CB02BAFD4F46}"/>
              </a:ext>
            </a:extLst>
          </p:cNvPr>
          <p:cNvSpPr txBox="1">
            <a:spLocks noGrp="1"/>
          </p:cNvSpPr>
          <p:nvPr>
            <p:ph type="body" idx="3"/>
          </p:nvPr>
        </p:nvSpPr>
        <p:spPr>
          <a:xfrm>
            <a:off x="6441224"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48607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2872474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607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2460719"/>
            <a:ext cx="6962100" cy="1927005"/>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Arial" panose="020B0604020202020204" pitchFamily="34" charset="0"/>
                <a:cs typeface="Arial" panose="020B0604020202020204" pitchFamily="34" charset="0"/>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grpSp>
        <p:nvGrpSpPr>
          <p:cNvPr id="2" name="Group 1">
            <a:extLst>
              <a:ext uri="{FF2B5EF4-FFF2-40B4-BE49-F238E27FC236}">
                <a16:creationId xmlns:a16="http://schemas.microsoft.com/office/drawing/2014/main" id="{656F37F0-F77C-4044-B5C1-67FF80BD62BB}"/>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831727" y="178293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1" name="Picture 10">
            <a:extLst>
              <a:ext uri="{FF2B5EF4-FFF2-40B4-BE49-F238E27FC236}">
                <a16:creationId xmlns:a16="http://schemas.microsoft.com/office/drawing/2014/main" id="{2E972FE3-7685-46A6-9DD1-A49DE88317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96591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userDrawn="1">
  <p:cSld name="TITLE_1">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F06E90C7-DEA3-41E7-A273-FF90EF7B22E9}"/>
              </a:ext>
            </a:extLst>
          </p:cNvPr>
          <p:cNvPicPr>
            <a:picLocks noChangeAspect="1"/>
          </p:cNvPicPr>
          <p:nvPr userDrawn="1"/>
        </p:nvPicPr>
        <p:blipFill>
          <a:blip r:embed="rId2"/>
          <a:stretch>
            <a:fillRect/>
          </a:stretch>
        </p:blipFill>
        <p:spPr>
          <a:xfrm>
            <a:off x="694246" y="1340355"/>
            <a:ext cx="4264161" cy="276759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1929517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4284572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656F37F0-F77C-4044-B5C1-67FF80BD62BB}"/>
              </a:ext>
            </a:extLst>
          </p:cNvPr>
          <p:cNvGrpSpPr/>
          <p:nvPr userDrawn="1"/>
        </p:nvGrpSpPr>
        <p:grpSpPr>
          <a:xfrm>
            <a:off x="0" y="3216498"/>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0" name="Picture 9">
            <a:extLst>
              <a:ext uri="{FF2B5EF4-FFF2-40B4-BE49-F238E27FC236}">
                <a16:creationId xmlns:a16="http://schemas.microsoft.com/office/drawing/2014/main" id="{2E4A2F49-AB32-4BB9-92E3-D2799B6CE7F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906615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024958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60"/>
        <p:cNvGrpSpPr/>
        <p:nvPr/>
      </p:nvGrpSpPr>
      <p:grpSpPr>
        <a:xfrm>
          <a:off x="0" y="0"/>
          <a:ext cx="0" cy="0"/>
          <a:chOff x="0" y="0"/>
          <a:chExt cx="0" cy="0"/>
        </a:xfrm>
      </p:grpSpPr>
      <p:sp>
        <p:nvSpPr>
          <p:cNvPr id="61" name="Google Shape;61;p9"/>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bg1">
              <a:lumMod val="95000"/>
            </a:schemeClr>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8585743" y="4535491"/>
            <a:ext cx="527315" cy="54864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60"/>
        <p:cNvGrpSpPr/>
        <p:nvPr/>
      </p:nvGrpSpPr>
      <p:grpSpPr>
        <a:xfrm>
          <a:off x="0" y="0"/>
          <a:ext cx="0" cy="0"/>
          <a:chOff x="0" y="0"/>
          <a:chExt cx="0" cy="0"/>
        </a:xfrm>
      </p:grpSpPr>
      <p:sp>
        <p:nvSpPr>
          <p:cNvPr id="61" name="Google Shape;61;p9"/>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rot="10800000">
            <a:off x="-1"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3F3F3"/>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65197" y="4535491"/>
            <a:ext cx="527315" cy="548640"/>
          </a:xfrm>
          <a:prstGeom prst="rect">
            <a:avLst/>
          </a:prstGeom>
        </p:spPr>
      </p:pic>
    </p:spTree>
    <p:extLst>
      <p:ext uri="{BB962C8B-B14F-4D97-AF65-F5344CB8AC3E}">
        <p14:creationId xmlns:p14="http://schemas.microsoft.com/office/powerpoint/2010/main" val="2863655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05569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6200000">
            <a:off x="3625841" y="-3591157"/>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6200000">
            <a:off x="3683294" y="-3683294"/>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6200000">
            <a:off x="545205" y="-545205"/>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58;p8">
            <a:extLst>
              <a:ext uri="{FF2B5EF4-FFF2-40B4-BE49-F238E27FC236}">
                <a16:creationId xmlns:a16="http://schemas.microsoft.com/office/drawing/2014/main" id="{AEAA9249-ADAC-4E30-A6B9-0A5D396856BC}"/>
              </a:ext>
            </a:extLst>
          </p:cNvPr>
          <p:cNvSpPr txBox="1">
            <a:spLocks noGrp="1"/>
          </p:cNvSpPr>
          <p:nvPr userDrawn="1">
            <p:ph type="title"/>
          </p:nvPr>
        </p:nvSpPr>
        <p:spPr>
          <a:xfrm>
            <a:off x="1647947" y="10507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0" name="Picture 9">
            <a:extLst>
              <a:ext uri="{FF2B5EF4-FFF2-40B4-BE49-F238E27FC236}">
                <a16:creationId xmlns:a16="http://schemas.microsoft.com/office/drawing/2014/main" id="{57853DFE-1F85-48EC-A1EF-A09E54824F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65232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2"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95A58B33-B56B-42FE-B697-631E3D1E4E01}"/>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672388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FB7EAF87-5F92-465E-BBF9-D75AC1717E14}"/>
              </a:ext>
            </a:extLst>
          </p:cNvPr>
          <p:cNvGrpSpPr/>
          <p:nvPr userDrawn="1"/>
        </p:nvGrpSpPr>
        <p:grpSpPr>
          <a:xfrm>
            <a:off x="7216998" y="-19682"/>
            <a:ext cx="1927002" cy="5163084"/>
            <a:chOff x="7216998" y="-19682"/>
            <a:chExt cx="1927002" cy="5163084"/>
          </a:xfrm>
        </p:grpSpPr>
        <p:sp>
          <p:nvSpPr>
            <p:cNvPr id="67" name="Google Shape;67;p10"/>
            <p:cNvSpPr/>
            <p:nvPr/>
          </p:nvSpPr>
          <p:spPr>
            <a:xfrm>
              <a:off x="7216998" y="-98"/>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19682"/>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1968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77949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A18FA0A1-E001-4D80-A603-03774C2CB7C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399968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591157" y="-374659"/>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4" y="-317206"/>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243" y="3219743"/>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00844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C558631-9AC7-40EF-A18F-3ACFFF70B530}"/>
              </a:ext>
            </a:extLst>
          </p:cNvPr>
          <p:cNvGrpSpPr/>
          <p:nvPr userDrawn="1"/>
        </p:nvGrpSpPr>
        <p:grpSpPr>
          <a:xfrm rot="16200000">
            <a:off x="3610229" y="-360849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3" name="Picture 12">
            <a:extLst>
              <a:ext uri="{FF2B5EF4-FFF2-40B4-BE49-F238E27FC236}">
                <a16:creationId xmlns:a16="http://schemas.microsoft.com/office/drawing/2014/main" id="{99DCB50E-D11C-4823-AED5-47E070A4CCBA}"/>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405874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8909"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DED3F1B0-2FF7-486E-992C-17DEF3EF5C3B}"/>
              </a:ext>
            </a:extLst>
          </p:cNvPr>
          <p:cNvPicPr>
            <a:picLocks noChangeAspect="1"/>
          </p:cNvPicPr>
          <p:nvPr userDrawn="1"/>
        </p:nvPicPr>
        <p:blipFill>
          <a:blip r:embed="rId2"/>
          <a:stretch>
            <a:fillRect/>
          </a:stretch>
        </p:blipFill>
        <p:spPr>
          <a:xfrm>
            <a:off x="64560" y="4542418"/>
            <a:ext cx="527315" cy="54864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a:off x="7216989" y="0"/>
            <a:ext cx="1927011" cy="5143500"/>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284034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rot="5400000">
            <a:off x="3608495" y="-39200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141564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16200000">
            <a:off x="3608499" y="-3608499"/>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F08FFAB1-AE29-43E9-A866-0C4AB70D767E}"/>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119601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7400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60D3195B-6477-44D5-8CFA-33916959B3C7}"/>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830277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a:off x="7217006" y="0"/>
            <a:ext cx="1927002" cy="51435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756502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5400000">
            <a:off x="3608499" y="-392001"/>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243828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rot="10800000">
            <a:off x="0" y="0"/>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D022C6F9-2C92-4EA0-A5D0-B08F6E271EC6}"/>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37344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777400" y="2161800"/>
            <a:ext cx="5589300" cy="81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Fira Sans Medium"/>
              <a:buChar char="●"/>
              <a:defRPr sz="2800">
                <a:latin typeface="Arial Black" panose="020B0A04020102020204" pitchFamily="34" charset="0"/>
                <a:ea typeface="Arial Black" panose="020B0A04020102020204" pitchFamily="34" charset="0"/>
                <a:cs typeface="Arial Black" panose="020B0A04020102020204" pitchFamily="34" charset="0"/>
                <a:sym typeface="Fira Sans Medium"/>
              </a:defRPr>
            </a:lvl1pPr>
            <a:lvl2pPr marL="914400" lvl="1"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marL="1371600" lvl="2"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marL="1828800" lvl="3"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marL="2286000" lvl="4"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marL="2743200" lvl="5"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marL="3200400" lvl="6"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marL="3657600" lvl="7"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marL="4114800" lvl="8" indent="-406400" algn="ctr" rtl="0">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a:endParaRPr dirty="0"/>
          </a:p>
        </p:txBody>
      </p:sp>
      <p:sp>
        <p:nvSpPr>
          <p:cNvPr id="23" name="Google Shape;23;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7710054" y="0"/>
            <a:ext cx="1433953"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5" name="Google Shape;25;p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6" name="Google Shape;26;p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7" name="Google Shape;27;p4"/>
          <p:cNvSpPr/>
          <p:nvPr/>
        </p:nvSpPr>
        <p:spPr>
          <a:xfrm rot="10800000">
            <a:off x="6" y="0"/>
            <a:ext cx="1378555"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8" name="Google Shape;28;p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9" name="Google Shape;29;p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3" name="Picture 12">
            <a:extLst>
              <a:ext uri="{FF2B5EF4-FFF2-40B4-BE49-F238E27FC236}">
                <a16:creationId xmlns:a16="http://schemas.microsoft.com/office/drawing/2014/main" id="{E99510EE-CB15-4BD4-9182-B2606DB2B8FC}"/>
              </a:ext>
            </a:extLst>
          </p:cNvPr>
          <p:cNvPicPr>
            <a:picLocks noChangeAspect="1"/>
          </p:cNvPicPr>
          <p:nvPr userDrawn="1"/>
        </p:nvPicPr>
        <p:blipFill>
          <a:blip r:embed="rId2"/>
          <a:stretch>
            <a:fillRect/>
          </a:stretch>
        </p:blipFill>
        <p:spPr>
          <a:xfrm>
            <a:off x="8592031" y="4535491"/>
            <a:ext cx="527315" cy="54864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B4F161D9-D81A-4228-B173-B028F5F941BD}"/>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3980742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93FE4A25-9253-4188-98E7-CDA45CAEFF2C}"/>
              </a:ext>
            </a:extLst>
          </p:cNvPr>
          <p:cNvGrpSpPr/>
          <p:nvPr userDrawn="1"/>
        </p:nvGrpSpPr>
        <p:grpSpPr>
          <a:xfrm>
            <a:off x="7216998" y="0"/>
            <a:ext cx="1927002" cy="5195504"/>
            <a:chOff x="7216998" y="0"/>
            <a:chExt cx="1927002" cy="5195504"/>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userDrawn="1"/>
          </p:nvSpPr>
          <p:spPr>
            <a:xfrm>
              <a:off x="7376140"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4757B8EC-AB84-4F96-8AEE-2F0417B1C84F}"/>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6823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a:off x="0" y="3216498"/>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10" name="Picture 9">
            <a:extLst>
              <a:ext uri="{FF2B5EF4-FFF2-40B4-BE49-F238E27FC236}">
                <a16:creationId xmlns:a16="http://schemas.microsoft.com/office/drawing/2014/main" id="{B2635583-335E-4A7B-8135-376ADFF820C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569382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6200000">
            <a:off x="3608499" y="-3608499"/>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85721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9000" b="-9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0800000">
            <a:off x="0" y="0"/>
            <a:ext cx="1927002" cy="51435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893146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5400000">
            <a:off x="3608499" y="-392001"/>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600265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blipFill dpi="0" rotWithShape="1">
          <a:blip r:embed="rId2">
            <a:lum/>
          </a:blip>
          <a:srcRect/>
          <a:stretch>
            <a:fillRect t="-17000" b="-17000"/>
          </a:stretch>
        </a:blip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1" name="Picture 10">
            <a:extLst>
              <a:ext uri="{FF2B5EF4-FFF2-40B4-BE49-F238E27FC236}">
                <a16:creationId xmlns:a16="http://schemas.microsoft.com/office/drawing/2014/main" id="{F2A9E4B4-4DD9-48AD-9027-FA845790D84F}"/>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52234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7000">
              <a:schemeClr val="accent3"/>
            </a:gs>
            <a:gs pos="0">
              <a:schemeClr val="accent1"/>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921955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2"/>
            </a:gs>
            <a:gs pos="100000">
              <a:schemeClr val="accent3"/>
            </a:gs>
            <a:gs pos="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97112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2"/>
            </a:gs>
            <a:gs pos="100000">
              <a:schemeClr val="accent4"/>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1359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5400000">
            <a:off x="3600776" y="-3600779"/>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316034" y="128364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999292" y="1942447"/>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11" name="Picture 10">
            <a:extLst>
              <a:ext uri="{FF2B5EF4-FFF2-40B4-BE49-F238E27FC236}">
                <a16:creationId xmlns:a16="http://schemas.microsoft.com/office/drawing/2014/main" id="{3D5EEB27-3E01-45F7-8565-838314D7F0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627362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4"/>
            </a:gs>
            <a:gs pos="9500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7966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4000">
              <a:schemeClr val="accent5"/>
            </a:gs>
            <a:gs pos="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userDrawn="1"/>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48351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4"/>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4F45B1B1-86A8-4AA6-A664-55DEF59C58F0}"/>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096904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5"/>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333939C9-146C-45EC-AF17-78B49C8A617A}"/>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66825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6"/>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C7B3A19A-C062-4132-9D0D-62335944A41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331480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1"/>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621442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bg1">
                <a:lumMod val="75000"/>
              </a:schemeClr>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06535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31" name="Google Shape;31;p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userDrawn="1"/>
        </p:nvSpPr>
        <p:spPr>
          <a:xfrm>
            <a:off x="7374925"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a:off x="7772380"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 name="Google Shape;34;p5"/>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a:off x="-6578" y="0"/>
            <a:ext cx="1942446" cy="5192038"/>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sp>
        <p:nvSpPr>
          <p:cNvPr id="36" name="Google Shape;36;p5"/>
          <p:cNvSpPr txBox="1">
            <a:spLocks noGrp="1"/>
          </p:cNvSpPr>
          <p:nvPr>
            <p:ph type="sldNum" idx="12"/>
          </p:nvPr>
        </p:nvSpPr>
        <p:spPr>
          <a:xfrm>
            <a:off x="8434551" y="4630769"/>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pic>
        <p:nvPicPr>
          <p:cNvPr id="12" name="Picture 11">
            <a:extLst>
              <a:ext uri="{FF2B5EF4-FFF2-40B4-BE49-F238E27FC236}">
                <a16:creationId xmlns:a16="http://schemas.microsoft.com/office/drawing/2014/main" id="{806C5B4E-ECAC-47DA-AF82-D96E4111F0C4}"/>
              </a:ext>
            </a:extLst>
          </p:cNvPr>
          <p:cNvPicPr>
            <a:picLocks noChangeAspect="1"/>
          </p:cNvPicPr>
          <p:nvPr userDrawn="1"/>
        </p:nvPicPr>
        <p:blipFill>
          <a:blip r:embed="rId2"/>
          <a:stretch>
            <a:fillRect/>
          </a:stretch>
        </p:blipFill>
        <p:spPr>
          <a:xfrm>
            <a:off x="57631" y="4594860"/>
            <a:ext cx="527315" cy="548640"/>
          </a:xfrm>
          <a:prstGeom prst="rect">
            <a:avLst/>
          </a:prstGeom>
        </p:spPr>
      </p:pic>
    </p:spTree>
    <p:extLst>
      <p:ext uri="{BB962C8B-B14F-4D97-AF65-F5344CB8AC3E}">
        <p14:creationId xmlns:p14="http://schemas.microsoft.com/office/powerpoint/2010/main" val="282222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16200000">
            <a:off x="3600778" y="-399725"/>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6EB451AD-1A6E-4B39-8810-AB2CE8DAC8CE}"/>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76673898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1pPr>
            <a:lvl2pPr lvl="1"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2pPr>
            <a:lvl3pPr lvl="2"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3pPr>
            <a:lvl4pPr lvl="3"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4pPr>
            <a:lvl5pPr lvl="4"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5pPr>
            <a:lvl6pPr lvl="5"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6pPr>
            <a:lvl7pPr lvl="6"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7pPr>
            <a:lvl8pPr lvl="7"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8pPr>
            <a:lvl9pPr lvl="8"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9pPr>
          </a:lstStyle>
          <a:p>
            <a:endParaRPr dirty="0"/>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dirty="0"/>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Fira Sans SemiBold"/>
                <a:ea typeface="Fira Sans SemiBold"/>
                <a:cs typeface="Fira Sans SemiBold"/>
                <a:sym typeface="Fira Sans SemiBold"/>
              </a:defRPr>
            </a:lvl1pPr>
            <a:lvl2pPr lvl="1" algn="r" rtl="0">
              <a:buNone/>
              <a:defRPr sz="1300">
                <a:solidFill>
                  <a:schemeClr val="lt1"/>
                </a:solidFill>
                <a:latin typeface="Fira Sans SemiBold"/>
                <a:ea typeface="Fira Sans SemiBold"/>
                <a:cs typeface="Fira Sans SemiBold"/>
                <a:sym typeface="Fira Sans SemiBold"/>
              </a:defRPr>
            </a:lvl2pPr>
            <a:lvl3pPr lvl="2" algn="r" rtl="0">
              <a:buNone/>
              <a:defRPr sz="1300">
                <a:solidFill>
                  <a:schemeClr val="lt1"/>
                </a:solidFill>
                <a:latin typeface="Fira Sans SemiBold"/>
                <a:ea typeface="Fira Sans SemiBold"/>
                <a:cs typeface="Fira Sans SemiBold"/>
                <a:sym typeface="Fira Sans SemiBold"/>
              </a:defRPr>
            </a:lvl3pPr>
            <a:lvl4pPr lvl="3" algn="r" rtl="0">
              <a:buNone/>
              <a:defRPr sz="1300">
                <a:solidFill>
                  <a:schemeClr val="lt1"/>
                </a:solidFill>
                <a:latin typeface="Fira Sans SemiBold"/>
                <a:ea typeface="Fira Sans SemiBold"/>
                <a:cs typeface="Fira Sans SemiBold"/>
                <a:sym typeface="Fira Sans SemiBold"/>
              </a:defRPr>
            </a:lvl4pPr>
            <a:lvl5pPr lvl="4" algn="r" rtl="0">
              <a:buNone/>
              <a:defRPr sz="1300">
                <a:solidFill>
                  <a:schemeClr val="lt1"/>
                </a:solidFill>
                <a:latin typeface="Fira Sans SemiBold"/>
                <a:ea typeface="Fira Sans SemiBold"/>
                <a:cs typeface="Fira Sans SemiBold"/>
                <a:sym typeface="Fira Sans SemiBold"/>
              </a:defRPr>
            </a:lvl5pPr>
            <a:lvl6pPr lvl="5" algn="r" rtl="0">
              <a:buNone/>
              <a:defRPr sz="1300">
                <a:solidFill>
                  <a:schemeClr val="lt1"/>
                </a:solidFill>
                <a:latin typeface="Fira Sans SemiBold"/>
                <a:ea typeface="Fira Sans SemiBold"/>
                <a:cs typeface="Fira Sans SemiBold"/>
                <a:sym typeface="Fira Sans SemiBold"/>
              </a:defRPr>
            </a:lvl6pPr>
            <a:lvl7pPr lvl="6" algn="r" rtl="0">
              <a:buNone/>
              <a:defRPr sz="1300">
                <a:solidFill>
                  <a:schemeClr val="lt1"/>
                </a:solidFill>
                <a:latin typeface="Fira Sans SemiBold"/>
                <a:ea typeface="Fira Sans SemiBold"/>
                <a:cs typeface="Fira Sans SemiBold"/>
                <a:sym typeface="Fira Sans SemiBold"/>
              </a:defRPr>
            </a:lvl7pPr>
            <a:lvl8pPr lvl="7" algn="r" rtl="0">
              <a:buNone/>
              <a:defRPr sz="1300">
                <a:solidFill>
                  <a:schemeClr val="lt1"/>
                </a:solidFill>
                <a:latin typeface="Fira Sans SemiBold"/>
                <a:ea typeface="Fira Sans SemiBold"/>
                <a:cs typeface="Fira Sans SemiBold"/>
                <a:sym typeface="Fira Sans SemiBold"/>
              </a:defRPr>
            </a:lvl8pPr>
            <a:lvl9pPr lvl="8" algn="r" rtl="0">
              <a:buNone/>
              <a:defRPr sz="1300">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717" r:id="rId2"/>
    <p:sldLayoutId id="2147483649" r:id="rId3"/>
    <p:sldLayoutId id="2147483718" r:id="rId4"/>
    <p:sldLayoutId id="2147483650" r:id="rId5"/>
    <p:sldLayoutId id="2147483704" r:id="rId6"/>
    <p:sldLayoutId id="2147483651" r:id="rId7"/>
    <p:sldLayoutId id="2147483673" r:id="rId8"/>
    <p:sldLayoutId id="2147483703" r:id="rId9"/>
    <p:sldLayoutId id="2147483683" r:id="rId10"/>
    <p:sldLayoutId id="2147483684" r:id="rId11"/>
    <p:sldLayoutId id="2147483691" r:id="rId12"/>
    <p:sldLayoutId id="2147483705" r:id="rId13"/>
    <p:sldLayoutId id="2147483685" r:id="rId14"/>
    <p:sldLayoutId id="2147483686" r:id="rId15"/>
    <p:sldLayoutId id="2147483690" r:id="rId16"/>
    <p:sldLayoutId id="2147483692" r:id="rId17"/>
    <p:sldLayoutId id="2147483664" r:id="rId18"/>
    <p:sldLayoutId id="2147483682" r:id="rId19"/>
    <p:sldLayoutId id="2147483706" r:id="rId20"/>
    <p:sldLayoutId id="2147483707" r:id="rId21"/>
    <p:sldLayoutId id="2147483654" r:id="rId22"/>
    <p:sldLayoutId id="2147483681" r:id="rId23"/>
    <p:sldLayoutId id="2147483693" r:id="rId24"/>
    <p:sldLayoutId id="2147483708" r:id="rId25"/>
    <p:sldLayoutId id="2147483665" r:id="rId26"/>
    <p:sldLayoutId id="2147483688" r:id="rId27"/>
    <p:sldLayoutId id="2147483694" r:id="rId28"/>
    <p:sldLayoutId id="2147483695" r:id="rId29"/>
    <p:sldLayoutId id="2147483687" r:id="rId30"/>
    <p:sldLayoutId id="2147483680" r:id="rId31"/>
    <p:sldLayoutId id="2147483702" r:id="rId32"/>
    <p:sldLayoutId id="2147483701" r:id="rId33"/>
    <p:sldLayoutId id="2147483655" r:id="rId34"/>
    <p:sldLayoutId id="2147483679" r:id="rId35"/>
    <p:sldLayoutId id="2147483696" r:id="rId36"/>
    <p:sldLayoutId id="2147483700" r:id="rId37"/>
    <p:sldLayoutId id="2147483663" r:id="rId38"/>
    <p:sldLayoutId id="2147483670" r:id="rId39"/>
    <p:sldLayoutId id="2147483699" r:id="rId40"/>
    <p:sldLayoutId id="2147483698" r:id="rId41"/>
    <p:sldLayoutId id="2147483656" r:id="rId42"/>
    <p:sldLayoutId id="2147483669" r:id="rId43"/>
    <p:sldLayoutId id="2147483697" r:id="rId44"/>
    <p:sldLayoutId id="2147483710" r:id="rId45"/>
    <p:sldLayoutId id="2147483666" r:id="rId46"/>
    <p:sldLayoutId id="2147483667" r:id="rId47"/>
    <p:sldLayoutId id="2147483709" r:id="rId48"/>
    <p:sldLayoutId id="2147483712" r:id="rId49"/>
    <p:sldLayoutId id="2147483668" r:id="rId50"/>
    <p:sldLayoutId id="2147483671" r:id="rId51"/>
    <p:sldLayoutId id="2147483711" r:id="rId52"/>
    <p:sldLayoutId id="2147483715" r:id="rId53"/>
    <p:sldLayoutId id="2147483716" r:id="rId54"/>
    <p:sldLayoutId id="2147483714" r:id="rId55"/>
    <p:sldLayoutId id="2147483675" r:id="rId56"/>
    <p:sldLayoutId id="2147483713" r:id="rId57"/>
    <p:sldLayoutId id="2147483674" r:id="rId58"/>
    <p:sldLayoutId id="2147483677" r:id="rId59"/>
    <p:sldLayoutId id="2147483676" r:id="rId60"/>
    <p:sldLayoutId id="2147483678" r:id="rId61"/>
    <p:sldLayoutId id="2147483659" r:id="rId62"/>
    <p:sldLayoutId id="2147483660" r:id="rId63"/>
    <p:sldLayoutId id="2147483661" r:id="rId64"/>
    <p:sldLayoutId id="2147483662" r:id="rId65"/>
    <p:sldLayoutId id="2147483672" r:id="rId6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3.xml"/><Relationship Id="rId5" Type="http://schemas.openxmlformats.org/officeDocument/2006/relationships/hyperlink" Target="https://www.vecteezy.com/png/12174061-3d-question-mark"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27.png"/><Relationship Id="rId4" Type="http://schemas.openxmlformats.org/officeDocument/2006/relationships/hyperlink" Target="https://www.vecteezy.com/png/12174061-3d-question-mar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bkebcxoab.cc.rs6.net/tn.jsp?f=001W-vII1iYnS3O9GavrMePgH6WWYrO0hsWYCa8RkRtcwMjCH79reyw89AitCC1BxGp57taS_4OE9WCZ_3vC-_MpTPjIwTMu-wGqEFbO-PjuLerq_LqYruiG8-z8iKwgLgS-cRlyYpxNpmL0hzT0lbxdpDXRgbODmoK7xj9_84oewB1TVba_E9ztQ==&amp;c=sEZkwoWxk2kekZYFluLuVqCUBhL_aC4h9iCOblUXiHU2bypAB99Dkg==&amp;ch=Y4ZJ3zWojlumF0AT3HRcsucHKBMOSo6kzuP_KjPdnkJFmTW3CZJjOg=="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hyperlink" Target="https://dodd.ohio.gov/communication/Memo-Monda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htabuladd.org/"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hyperlink" Target="https://tensleepbrewingco.com/2019/06/open-mi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hyperlink" Target="https://pngfre.com/category/logo/" TargetMode="External"/><Relationship Id="rId5" Type="http://schemas.openxmlformats.org/officeDocument/2006/relationships/image" Target="../media/image9.jpg"/><Relationship Id="rId4" Type="http://schemas.openxmlformats.org/officeDocument/2006/relationships/hyperlink" Target="https://www.vecteezy.com/free-vector/welcom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hyperlink" Target="https://pixabay.com/en/smile-happy-happiness-happy-face-47603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hyperlink" Target="https://www.vecteezy.com/png/23204800-festival-confetti-and-tinsel-explosion-background-realistic-multicolor-confetti-png-illustration-colorful-confetti-isolated-on-transparent-background-carnival-elements-png-birthday-celebration" TargetMode="External"/><Relationship Id="rId5" Type="http://schemas.openxmlformats.org/officeDocument/2006/relationships/image" Target="../media/image12.png"/><Relationship Id="rId4" Type="http://schemas.openxmlformats.org/officeDocument/2006/relationships/hyperlink" Target="https://www.pinterest.com/pin/85596547292972992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dodd.ohio.gov/health-and-welfare/health-and-welfare-alerts"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F9FBC8E-2490-4FED-BB0A-E9E4E3A4D417}"/>
                  </a:ext>
                </a:extLst>
              </p14:cNvPr>
              <p14:cNvContentPartPr/>
              <p14:nvPr/>
            </p14:nvContentPartPr>
            <p14:xfrm>
              <a:off x="8941320" y="2946960"/>
              <a:ext cx="2880" cy="1440"/>
            </p14:xfrm>
          </p:contentPart>
        </mc:Choice>
        <mc:Fallback xmlns="">
          <p:pic>
            <p:nvPicPr>
              <p:cNvPr id="2" name="Ink 1">
                <a:extLst>
                  <a:ext uri="{FF2B5EF4-FFF2-40B4-BE49-F238E27FC236}">
                    <a16:creationId xmlns:a16="http://schemas.microsoft.com/office/drawing/2014/main" id="{8F9FBC8E-2490-4FED-BB0A-E9E4E3A4D417}"/>
                  </a:ext>
                </a:extLst>
              </p:cNvPr>
              <p:cNvPicPr/>
              <p:nvPr/>
            </p:nvPicPr>
            <p:blipFill>
              <a:blip r:embed="rId4"/>
              <a:stretch>
                <a:fillRect/>
              </a:stretch>
            </p:blipFill>
            <p:spPr>
              <a:xfrm>
                <a:off x="8931960" y="2937600"/>
                <a:ext cx="216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CF6A1C-FF9D-48AA-95B5-0B4EABCB4D2A}"/>
                  </a:ext>
                </a:extLst>
              </p14:cNvPr>
              <p14:cNvContentPartPr/>
              <p14:nvPr/>
            </p14:nvContentPartPr>
            <p14:xfrm>
              <a:off x="3514320" y="4821840"/>
              <a:ext cx="720" cy="15480"/>
            </p14:xfrm>
          </p:contentPart>
        </mc:Choice>
        <mc:Fallback xmlns="">
          <p:pic>
            <p:nvPicPr>
              <p:cNvPr id="3" name="Ink 2">
                <a:extLst>
                  <a:ext uri="{FF2B5EF4-FFF2-40B4-BE49-F238E27FC236}">
                    <a16:creationId xmlns:a16="http://schemas.microsoft.com/office/drawing/2014/main" id="{C0CF6A1C-FF9D-48AA-95B5-0B4EABCB4D2A}"/>
                  </a:ext>
                </a:extLst>
              </p:cNvPr>
              <p:cNvPicPr/>
              <p:nvPr/>
            </p:nvPicPr>
            <p:blipFill>
              <a:blip r:embed="rId6"/>
              <a:stretch>
                <a:fillRect/>
              </a:stretch>
            </p:blipFill>
            <p:spPr>
              <a:xfrm>
                <a:off x="3504960" y="4812480"/>
                <a:ext cx="19440" cy="34200"/>
              </a:xfrm>
              <a:prstGeom prst="rect">
                <a:avLst/>
              </a:prstGeom>
            </p:spPr>
          </p:pic>
        </mc:Fallback>
      </mc:AlternateContent>
      <p:sp>
        <p:nvSpPr>
          <p:cNvPr id="4" name="TextBox 3">
            <a:extLst>
              <a:ext uri="{FF2B5EF4-FFF2-40B4-BE49-F238E27FC236}">
                <a16:creationId xmlns:a16="http://schemas.microsoft.com/office/drawing/2014/main" id="{973C2CF2-3F8E-477F-96FB-209FEFAF6A45}"/>
              </a:ext>
            </a:extLst>
          </p:cNvPr>
          <p:cNvSpPr txBox="1"/>
          <p:nvPr/>
        </p:nvSpPr>
        <p:spPr>
          <a:xfrm>
            <a:off x="120399" y="4175509"/>
            <a:ext cx="3760606" cy="923330"/>
          </a:xfrm>
          <a:prstGeom prst="rect">
            <a:avLst/>
          </a:prstGeom>
          <a:noFill/>
        </p:spPr>
        <p:txBody>
          <a:bodyPr wrap="square" rtlCol="0">
            <a:spAutoFit/>
          </a:bodyPr>
          <a:lstStyle/>
          <a:p>
            <a:pPr algn="ctr"/>
            <a:r>
              <a:rPr lang="en-US" sz="1800" b="1" dirty="0">
                <a:solidFill>
                  <a:schemeClr val="tx1"/>
                </a:solidFill>
                <a:effectLst>
                  <a:outerShdw blurRad="38100" dist="38100" dir="2700000" algn="tl">
                    <a:srgbClr val="000000">
                      <a:alpha val="43137"/>
                    </a:srgbClr>
                  </a:outerShdw>
                </a:effectLst>
                <a:latin typeface="Goudy Old Style" panose="02020502050305020303" pitchFamily="18" charset="0"/>
              </a:rPr>
              <a:t>Provider Meeting </a:t>
            </a:r>
          </a:p>
          <a:p>
            <a:pPr algn="ctr"/>
            <a:r>
              <a:rPr lang="en-US" sz="1800" b="1" dirty="0">
                <a:solidFill>
                  <a:schemeClr val="tx1"/>
                </a:solidFill>
                <a:effectLst>
                  <a:outerShdw blurRad="38100" dist="38100" dir="2700000" algn="tl">
                    <a:srgbClr val="000000">
                      <a:alpha val="43137"/>
                    </a:srgbClr>
                  </a:outerShdw>
                </a:effectLst>
                <a:latin typeface="Goudy Old Style" panose="02020502050305020303" pitchFamily="18" charset="0"/>
              </a:rPr>
              <a:t>August 15, 2024</a:t>
            </a:r>
          </a:p>
          <a:p>
            <a:pPr algn="ctr"/>
            <a:r>
              <a:rPr lang="en-US" sz="1800" b="1" dirty="0">
                <a:solidFill>
                  <a:schemeClr val="tx1"/>
                </a:solidFill>
                <a:effectLst>
                  <a:outerShdw blurRad="38100" dist="38100" dir="2700000" algn="tl">
                    <a:srgbClr val="000000">
                      <a:alpha val="43137"/>
                    </a:srgbClr>
                  </a:outerShdw>
                </a:effectLst>
                <a:latin typeface="Goudy Old Style" panose="02020502050305020303" pitchFamily="18" charset="0"/>
              </a:rPr>
              <a:t>1:00PM-3:00PM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D41BF6-3D74-43A6-932C-91EA63ED6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Rectangle 2">
            <a:extLst>
              <a:ext uri="{FF2B5EF4-FFF2-40B4-BE49-F238E27FC236}">
                <a16:creationId xmlns:a16="http://schemas.microsoft.com/office/drawing/2014/main" id="{464F6785-8048-4218-A675-90B5C57A65CF}"/>
              </a:ext>
            </a:extLst>
          </p:cNvPr>
          <p:cNvSpPr/>
          <p:nvPr/>
        </p:nvSpPr>
        <p:spPr>
          <a:xfrm>
            <a:off x="2136975" y="348646"/>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sp>
        <p:nvSpPr>
          <p:cNvPr id="5" name="TextBox 4">
            <a:extLst>
              <a:ext uri="{FF2B5EF4-FFF2-40B4-BE49-F238E27FC236}">
                <a16:creationId xmlns:a16="http://schemas.microsoft.com/office/drawing/2014/main" id="{81860A22-D1BA-45B8-9133-84D7C122E0B1}"/>
              </a:ext>
            </a:extLst>
          </p:cNvPr>
          <p:cNvSpPr txBox="1"/>
          <p:nvPr/>
        </p:nvSpPr>
        <p:spPr>
          <a:xfrm>
            <a:off x="3438258" y="864536"/>
            <a:ext cx="1837346" cy="646331"/>
          </a:xfrm>
          <a:prstGeom prst="rect">
            <a:avLst/>
          </a:prstGeom>
          <a:noFill/>
        </p:spPr>
        <p:txBody>
          <a:bodyPr wrap="square" rtlCol="0">
            <a:spAutoFit/>
          </a:bodyPr>
          <a:lstStyle/>
          <a:p>
            <a:r>
              <a:rPr lang="en-US" sz="3600" dirty="0"/>
              <a:t>FAQ</a:t>
            </a:r>
          </a:p>
        </p:txBody>
      </p:sp>
      <p:sp>
        <p:nvSpPr>
          <p:cNvPr id="8" name="TextBox 7">
            <a:extLst>
              <a:ext uri="{FF2B5EF4-FFF2-40B4-BE49-F238E27FC236}">
                <a16:creationId xmlns:a16="http://schemas.microsoft.com/office/drawing/2014/main" id="{DCCCB957-B337-42F7-938C-501FC608154B}"/>
              </a:ext>
            </a:extLst>
          </p:cNvPr>
          <p:cNvSpPr txBox="1"/>
          <p:nvPr/>
        </p:nvSpPr>
        <p:spPr>
          <a:xfrm>
            <a:off x="299103" y="1495514"/>
            <a:ext cx="3110669" cy="523220"/>
          </a:xfrm>
          <a:prstGeom prst="rect">
            <a:avLst/>
          </a:prstGeom>
          <a:noFill/>
        </p:spPr>
        <p:txBody>
          <a:bodyPr wrap="square" rtlCol="0">
            <a:spAutoFit/>
          </a:bodyPr>
          <a:lstStyle/>
          <a:p>
            <a:r>
              <a:rPr lang="en-US" dirty="0"/>
              <a:t>Where can I locate my OHID account information?</a:t>
            </a:r>
          </a:p>
        </p:txBody>
      </p:sp>
      <p:sp>
        <p:nvSpPr>
          <p:cNvPr id="9" name="TextBox 8">
            <a:extLst>
              <a:ext uri="{FF2B5EF4-FFF2-40B4-BE49-F238E27FC236}">
                <a16:creationId xmlns:a16="http://schemas.microsoft.com/office/drawing/2014/main" id="{ADAF4E91-295A-4093-8538-ADD7C9095DCF}"/>
              </a:ext>
            </a:extLst>
          </p:cNvPr>
          <p:cNvSpPr txBox="1"/>
          <p:nvPr/>
        </p:nvSpPr>
        <p:spPr>
          <a:xfrm>
            <a:off x="279603" y="2158159"/>
            <a:ext cx="3634371" cy="738664"/>
          </a:xfrm>
          <a:prstGeom prst="rect">
            <a:avLst/>
          </a:prstGeom>
          <a:noFill/>
        </p:spPr>
        <p:txBody>
          <a:bodyPr wrap="square" rtlCol="0">
            <a:spAutoFit/>
          </a:bodyPr>
          <a:lstStyle/>
          <a:p>
            <a:r>
              <a:rPr lang="en-US" dirty="0"/>
              <a:t>What do I do if my email address in OHID is not the same email address in the </a:t>
            </a:r>
            <a:r>
              <a:rPr lang="en-US" dirty="0" err="1"/>
              <a:t>Sandata</a:t>
            </a:r>
            <a:r>
              <a:rPr lang="en-US" dirty="0"/>
              <a:t> EVV Portal/</a:t>
            </a:r>
            <a:r>
              <a:rPr lang="en-US" dirty="0" err="1"/>
              <a:t>Sandata</a:t>
            </a:r>
            <a:r>
              <a:rPr lang="en-US" dirty="0"/>
              <a:t> Aggregator system? </a:t>
            </a:r>
          </a:p>
        </p:txBody>
      </p:sp>
      <p:sp>
        <p:nvSpPr>
          <p:cNvPr id="10" name="TextBox 9">
            <a:extLst>
              <a:ext uri="{FF2B5EF4-FFF2-40B4-BE49-F238E27FC236}">
                <a16:creationId xmlns:a16="http://schemas.microsoft.com/office/drawing/2014/main" id="{5B4B206D-5DE0-4AAC-BD16-AEAA3D45D1A4}"/>
              </a:ext>
            </a:extLst>
          </p:cNvPr>
          <p:cNvSpPr txBox="1"/>
          <p:nvPr/>
        </p:nvSpPr>
        <p:spPr>
          <a:xfrm>
            <a:off x="279603" y="3263274"/>
            <a:ext cx="3614871" cy="738664"/>
          </a:xfrm>
          <a:prstGeom prst="rect">
            <a:avLst/>
          </a:prstGeom>
          <a:noFill/>
        </p:spPr>
        <p:txBody>
          <a:bodyPr wrap="square" rtlCol="0">
            <a:spAutoFit/>
          </a:bodyPr>
          <a:lstStyle/>
          <a:p>
            <a:r>
              <a:rPr lang="en-US" dirty="0"/>
              <a:t>What is an authorization in the EVV </a:t>
            </a:r>
            <a:r>
              <a:rPr lang="en-US" dirty="0" err="1"/>
              <a:t>Sandata</a:t>
            </a:r>
            <a:r>
              <a:rPr lang="en-US" dirty="0"/>
              <a:t> system?   Is an authorization necessary to capture a visit? </a:t>
            </a:r>
          </a:p>
        </p:txBody>
      </p:sp>
      <p:sp>
        <p:nvSpPr>
          <p:cNvPr id="11" name="TextBox 10">
            <a:extLst>
              <a:ext uri="{FF2B5EF4-FFF2-40B4-BE49-F238E27FC236}">
                <a16:creationId xmlns:a16="http://schemas.microsoft.com/office/drawing/2014/main" id="{AEB1E0F1-2686-4010-B360-375F79C5B6C3}"/>
              </a:ext>
            </a:extLst>
          </p:cNvPr>
          <p:cNvSpPr txBox="1"/>
          <p:nvPr/>
        </p:nvSpPr>
        <p:spPr>
          <a:xfrm>
            <a:off x="1471178" y="4079144"/>
            <a:ext cx="5865304" cy="738664"/>
          </a:xfrm>
          <a:prstGeom prst="rect">
            <a:avLst/>
          </a:prstGeom>
          <a:noFill/>
        </p:spPr>
        <p:txBody>
          <a:bodyPr wrap="square" rtlCol="0">
            <a:spAutoFit/>
          </a:bodyPr>
          <a:lstStyle/>
          <a:p>
            <a:r>
              <a:rPr lang="en-US" dirty="0"/>
              <a:t>Did historical accounts that had an active payer, program, and service tied to a recipient generate an authorization for the recipient in the enhanced system? </a:t>
            </a:r>
          </a:p>
        </p:txBody>
      </p:sp>
      <p:sp>
        <p:nvSpPr>
          <p:cNvPr id="12" name="TextBox 11">
            <a:extLst>
              <a:ext uri="{FF2B5EF4-FFF2-40B4-BE49-F238E27FC236}">
                <a16:creationId xmlns:a16="http://schemas.microsoft.com/office/drawing/2014/main" id="{030159BA-368C-4506-8200-FF2462D3E750}"/>
              </a:ext>
            </a:extLst>
          </p:cNvPr>
          <p:cNvSpPr txBox="1"/>
          <p:nvPr/>
        </p:nvSpPr>
        <p:spPr>
          <a:xfrm>
            <a:off x="4356931" y="3416499"/>
            <a:ext cx="3110669" cy="523220"/>
          </a:xfrm>
          <a:prstGeom prst="rect">
            <a:avLst/>
          </a:prstGeom>
          <a:noFill/>
        </p:spPr>
        <p:txBody>
          <a:bodyPr wrap="square" rtlCol="0">
            <a:spAutoFit/>
          </a:bodyPr>
          <a:lstStyle/>
          <a:p>
            <a:r>
              <a:rPr lang="en-US" dirty="0"/>
              <a:t>I can’t find a recipient’s record, is there something I need to do? </a:t>
            </a:r>
          </a:p>
        </p:txBody>
      </p:sp>
      <p:pic>
        <p:nvPicPr>
          <p:cNvPr id="13" name="Picture 12">
            <a:extLst>
              <a:ext uri="{FF2B5EF4-FFF2-40B4-BE49-F238E27FC236}">
                <a16:creationId xmlns:a16="http://schemas.microsoft.com/office/drawing/2014/main" id="{210897E6-3113-47CD-B9A5-98D04249A6A4}"/>
              </a:ext>
            </a:extLst>
          </p:cNvPr>
          <p:cNvPicPr>
            <a:picLocks noChangeAspect="1"/>
          </p:cNvPicPr>
          <p:nvPr/>
        </p:nvPicPr>
        <p:blipFill>
          <a:blip r:embed="rId3"/>
          <a:stretch>
            <a:fillRect/>
          </a:stretch>
        </p:blipFill>
        <p:spPr>
          <a:xfrm rot="10800000">
            <a:off x="8381561" y="1549703"/>
            <a:ext cx="926672" cy="1585097"/>
          </a:xfrm>
          <a:prstGeom prst="rect">
            <a:avLst/>
          </a:prstGeom>
        </p:spPr>
      </p:pic>
      <p:sp>
        <p:nvSpPr>
          <p:cNvPr id="15" name="TextBox 14">
            <a:extLst>
              <a:ext uri="{FF2B5EF4-FFF2-40B4-BE49-F238E27FC236}">
                <a16:creationId xmlns:a16="http://schemas.microsoft.com/office/drawing/2014/main" id="{9A368184-B427-48D2-A281-33EDEC5328BC}"/>
              </a:ext>
            </a:extLst>
          </p:cNvPr>
          <p:cNvSpPr txBox="1"/>
          <p:nvPr/>
        </p:nvSpPr>
        <p:spPr>
          <a:xfrm>
            <a:off x="4403830" y="1431842"/>
            <a:ext cx="3929281" cy="738664"/>
          </a:xfrm>
          <a:prstGeom prst="rect">
            <a:avLst/>
          </a:prstGeom>
          <a:noFill/>
        </p:spPr>
        <p:txBody>
          <a:bodyPr wrap="square" rtlCol="0">
            <a:spAutoFit/>
          </a:bodyPr>
          <a:lstStyle/>
          <a:p>
            <a:r>
              <a:rPr lang="en-US" dirty="0"/>
              <a:t>When I try to login to the SMC application on a smart device/phone, I am getting an “inactive user error.” What do I do? </a:t>
            </a:r>
          </a:p>
        </p:txBody>
      </p:sp>
      <p:sp>
        <p:nvSpPr>
          <p:cNvPr id="16" name="TextBox 15">
            <a:extLst>
              <a:ext uri="{FF2B5EF4-FFF2-40B4-BE49-F238E27FC236}">
                <a16:creationId xmlns:a16="http://schemas.microsoft.com/office/drawing/2014/main" id="{69F19C9F-534B-4B6C-955F-0DEB5F70D819}"/>
              </a:ext>
            </a:extLst>
          </p:cNvPr>
          <p:cNvSpPr txBox="1"/>
          <p:nvPr/>
        </p:nvSpPr>
        <p:spPr>
          <a:xfrm>
            <a:off x="4356931" y="2309931"/>
            <a:ext cx="3929281" cy="954107"/>
          </a:xfrm>
          <a:prstGeom prst="rect">
            <a:avLst/>
          </a:prstGeom>
          <a:noFill/>
        </p:spPr>
        <p:txBody>
          <a:bodyPr wrap="square" rtlCol="0">
            <a:spAutoFit/>
          </a:bodyPr>
          <a:lstStyle/>
          <a:p>
            <a:r>
              <a:rPr lang="en-US" dirty="0"/>
              <a:t>Why am I getting an error when I try to update my password in the </a:t>
            </a:r>
            <a:r>
              <a:rPr lang="en-US" dirty="0" err="1"/>
              <a:t>Sandata</a:t>
            </a:r>
            <a:r>
              <a:rPr lang="en-US" dirty="0"/>
              <a:t> EVV Portal and </a:t>
            </a:r>
            <a:r>
              <a:rPr lang="en-US" dirty="0" err="1"/>
              <a:t>Sandata</a:t>
            </a:r>
            <a:r>
              <a:rPr lang="en-US" dirty="0"/>
              <a:t> Aggregator system after I have logged into OHID? </a:t>
            </a:r>
          </a:p>
        </p:txBody>
      </p:sp>
      <p:pic>
        <p:nvPicPr>
          <p:cNvPr id="18" name="Picture 17">
            <a:extLst>
              <a:ext uri="{FF2B5EF4-FFF2-40B4-BE49-F238E27FC236}">
                <a16:creationId xmlns:a16="http://schemas.microsoft.com/office/drawing/2014/main" id="{3C7F0DB8-460D-4C4A-8B6D-45C21D057B6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491703" y="2826628"/>
            <a:ext cx="900892" cy="900892"/>
          </a:xfrm>
          <a:prstGeom prst="rect">
            <a:avLst/>
          </a:prstGeom>
        </p:spPr>
      </p:pic>
      <p:pic>
        <p:nvPicPr>
          <p:cNvPr id="19" name="Picture 18">
            <a:extLst>
              <a:ext uri="{FF2B5EF4-FFF2-40B4-BE49-F238E27FC236}">
                <a16:creationId xmlns:a16="http://schemas.microsoft.com/office/drawing/2014/main" id="{68E2DDCF-A97B-4DC9-BEF9-235DD6DC1D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79603" y="3998030"/>
            <a:ext cx="900892" cy="900892"/>
          </a:xfrm>
          <a:prstGeom prst="rect">
            <a:avLst/>
          </a:prstGeom>
        </p:spPr>
      </p:pic>
      <p:pic>
        <p:nvPicPr>
          <p:cNvPr id="20" name="Picture 19">
            <a:extLst>
              <a:ext uri="{FF2B5EF4-FFF2-40B4-BE49-F238E27FC236}">
                <a16:creationId xmlns:a16="http://schemas.microsoft.com/office/drawing/2014/main" id="{EEA2B419-7A1E-457F-89A9-61507C769DF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70286" y="418810"/>
            <a:ext cx="900892" cy="900892"/>
          </a:xfrm>
          <a:prstGeom prst="rect">
            <a:avLst/>
          </a:prstGeom>
        </p:spPr>
      </p:pic>
    </p:spTree>
    <p:extLst>
      <p:ext uri="{BB962C8B-B14F-4D97-AF65-F5344CB8AC3E}">
        <p14:creationId xmlns:p14="http://schemas.microsoft.com/office/powerpoint/2010/main" val="387956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565EC-8D3E-4E0B-A2D0-17F5383F17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sp>
        <p:nvSpPr>
          <p:cNvPr id="12" name="Rectangle 11">
            <a:extLst>
              <a:ext uri="{FF2B5EF4-FFF2-40B4-BE49-F238E27FC236}">
                <a16:creationId xmlns:a16="http://schemas.microsoft.com/office/drawing/2014/main" id="{49D163ED-B197-4C3A-9682-4FC34B358976}"/>
              </a:ext>
            </a:extLst>
          </p:cNvPr>
          <p:cNvSpPr/>
          <p:nvPr/>
        </p:nvSpPr>
        <p:spPr>
          <a:xfrm>
            <a:off x="2136975" y="348646"/>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sp>
        <p:nvSpPr>
          <p:cNvPr id="13" name="TextBox 12">
            <a:extLst>
              <a:ext uri="{FF2B5EF4-FFF2-40B4-BE49-F238E27FC236}">
                <a16:creationId xmlns:a16="http://schemas.microsoft.com/office/drawing/2014/main" id="{07AB4518-AC55-42A8-BEC0-DD004D2258C9}"/>
              </a:ext>
            </a:extLst>
          </p:cNvPr>
          <p:cNvSpPr txBox="1"/>
          <p:nvPr/>
        </p:nvSpPr>
        <p:spPr>
          <a:xfrm>
            <a:off x="3576912" y="1019578"/>
            <a:ext cx="1133742" cy="646331"/>
          </a:xfrm>
          <a:prstGeom prst="rect">
            <a:avLst/>
          </a:prstGeom>
          <a:noFill/>
        </p:spPr>
        <p:txBody>
          <a:bodyPr wrap="square" rtlCol="0">
            <a:spAutoFit/>
          </a:bodyPr>
          <a:lstStyle/>
          <a:p>
            <a:r>
              <a:rPr lang="en-US" sz="3600" dirty="0"/>
              <a:t>FAQ</a:t>
            </a:r>
          </a:p>
        </p:txBody>
      </p:sp>
      <p:sp>
        <p:nvSpPr>
          <p:cNvPr id="4" name="TextBox 3">
            <a:extLst>
              <a:ext uri="{FF2B5EF4-FFF2-40B4-BE49-F238E27FC236}">
                <a16:creationId xmlns:a16="http://schemas.microsoft.com/office/drawing/2014/main" id="{06B5252C-0429-4C1F-8DB7-F5A0A3207E04}"/>
              </a:ext>
            </a:extLst>
          </p:cNvPr>
          <p:cNvSpPr txBox="1"/>
          <p:nvPr/>
        </p:nvSpPr>
        <p:spPr>
          <a:xfrm>
            <a:off x="4382928" y="1764419"/>
            <a:ext cx="2901142" cy="523220"/>
          </a:xfrm>
          <a:prstGeom prst="rect">
            <a:avLst/>
          </a:prstGeom>
          <a:noFill/>
        </p:spPr>
        <p:txBody>
          <a:bodyPr wrap="square" rtlCol="0">
            <a:spAutoFit/>
          </a:bodyPr>
          <a:lstStyle/>
          <a:p>
            <a:r>
              <a:rPr lang="en-US" dirty="0"/>
              <a:t>My client doesn’t want the device in their home. What should I do? </a:t>
            </a:r>
          </a:p>
        </p:txBody>
      </p:sp>
      <p:sp>
        <p:nvSpPr>
          <p:cNvPr id="8" name="TextBox 7">
            <a:extLst>
              <a:ext uri="{FF2B5EF4-FFF2-40B4-BE49-F238E27FC236}">
                <a16:creationId xmlns:a16="http://schemas.microsoft.com/office/drawing/2014/main" id="{FA23529E-87D2-4320-9367-8935B1284B4E}"/>
              </a:ext>
            </a:extLst>
          </p:cNvPr>
          <p:cNvSpPr txBox="1"/>
          <p:nvPr/>
        </p:nvSpPr>
        <p:spPr>
          <a:xfrm>
            <a:off x="4382928" y="2410750"/>
            <a:ext cx="3366655" cy="738664"/>
          </a:xfrm>
          <a:prstGeom prst="rect">
            <a:avLst/>
          </a:prstGeom>
          <a:noFill/>
        </p:spPr>
        <p:txBody>
          <a:bodyPr wrap="square" rtlCol="0">
            <a:spAutoFit/>
          </a:bodyPr>
          <a:lstStyle/>
          <a:p>
            <a:r>
              <a:rPr lang="en-US" dirty="0"/>
              <a:t>What do I do when I receive an error message (i.e., 404) when attempting to access website links for EVV? </a:t>
            </a:r>
          </a:p>
        </p:txBody>
      </p:sp>
      <p:sp>
        <p:nvSpPr>
          <p:cNvPr id="14" name="TextBox 13">
            <a:extLst>
              <a:ext uri="{FF2B5EF4-FFF2-40B4-BE49-F238E27FC236}">
                <a16:creationId xmlns:a16="http://schemas.microsoft.com/office/drawing/2014/main" id="{C63321BE-5E44-425A-9FDB-D7CE4DA984F3}"/>
              </a:ext>
            </a:extLst>
          </p:cNvPr>
          <p:cNvSpPr txBox="1"/>
          <p:nvPr/>
        </p:nvSpPr>
        <p:spPr>
          <a:xfrm>
            <a:off x="402451" y="2455679"/>
            <a:ext cx="3699164" cy="523220"/>
          </a:xfrm>
          <a:prstGeom prst="rect">
            <a:avLst/>
          </a:prstGeom>
          <a:noFill/>
        </p:spPr>
        <p:txBody>
          <a:bodyPr wrap="square" rtlCol="0">
            <a:spAutoFit/>
          </a:bodyPr>
          <a:lstStyle/>
          <a:p>
            <a:r>
              <a:rPr lang="en-US" dirty="0"/>
              <a:t> I’m already using an alternate EVV system? Do I have to do anything different? </a:t>
            </a:r>
          </a:p>
        </p:txBody>
      </p:sp>
      <p:sp>
        <p:nvSpPr>
          <p:cNvPr id="15" name="TextBox 14">
            <a:extLst>
              <a:ext uri="{FF2B5EF4-FFF2-40B4-BE49-F238E27FC236}">
                <a16:creationId xmlns:a16="http://schemas.microsoft.com/office/drawing/2014/main" id="{70F98EAE-437F-4D22-971D-A86B44463E23}"/>
              </a:ext>
            </a:extLst>
          </p:cNvPr>
          <p:cNvSpPr txBox="1"/>
          <p:nvPr/>
        </p:nvSpPr>
        <p:spPr>
          <a:xfrm>
            <a:off x="444619" y="1764419"/>
            <a:ext cx="3110669" cy="523220"/>
          </a:xfrm>
          <a:prstGeom prst="rect">
            <a:avLst/>
          </a:prstGeom>
          <a:noFill/>
        </p:spPr>
        <p:txBody>
          <a:bodyPr wrap="square" rtlCol="0">
            <a:spAutoFit/>
          </a:bodyPr>
          <a:lstStyle/>
          <a:p>
            <a:r>
              <a:rPr lang="en-US" dirty="0"/>
              <a:t>Can I use an alternate vendor as an independent provider? </a:t>
            </a:r>
          </a:p>
        </p:txBody>
      </p:sp>
      <p:sp>
        <p:nvSpPr>
          <p:cNvPr id="16" name="TextBox 15">
            <a:extLst>
              <a:ext uri="{FF2B5EF4-FFF2-40B4-BE49-F238E27FC236}">
                <a16:creationId xmlns:a16="http://schemas.microsoft.com/office/drawing/2014/main" id="{FFED0205-AD26-4D45-AD0D-D01B39A47762}"/>
              </a:ext>
            </a:extLst>
          </p:cNvPr>
          <p:cNvSpPr txBox="1"/>
          <p:nvPr/>
        </p:nvSpPr>
        <p:spPr>
          <a:xfrm>
            <a:off x="613536" y="4056190"/>
            <a:ext cx="7298575" cy="738664"/>
          </a:xfrm>
          <a:prstGeom prst="rect">
            <a:avLst/>
          </a:prstGeom>
          <a:noFill/>
        </p:spPr>
        <p:txBody>
          <a:bodyPr wrap="square" rtlCol="0">
            <a:spAutoFit/>
          </a:bodyPr>
          <a:lstStyle/>
          <a:p>
            <a:r>
              <a:rPr lang="en-US" b="1" dirty="0"/>
              <a:t>REMINDER- EVV should be being used at all times to record visits.  The data collected is  used during audits and eventually can effect your ability to receive accurate reimbursement. </a:t>
            </a:r>
          </a:p>
        </p:txBody>
      </p:sp>
      <p:pic>
        <p:nvPicPr>
          <p:cNvPr id="17" name="Picture 16">
            <a:extLst>
              <a:ext uri="{FF2B5EF4-FFF2-40B4-BE49-F238E27FC236}">
                <a16:creationId xmlns:a16="http://schemas.microsoft.com/office/drawing/2014/main" id="{32ECBE3C-B98B-4A55-9626-27F18CD83D8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56195" y="740416"/>
            <a:ext cx="900892" cy="900892"/>
          </a:xfrm>
          <a:prstGeom prst="rect">
            <a:avLst/>
          </a:prstGeom>
        </p:spPr>
      </p:pic>
      <p:pic>
        <p:nvPicPr>
          <p:cNvPr id="18" name="Picture 17">
            <a:extLst>
              <a:ext uri="{FF2B5EF4-FFF2-40B4-BE49-F238E27FC236}">
                <a16:creationId xmlns:a16="http://schemas.microsoft.com/office/drawing/2014/main" id="{DA128C83-A473-4258-AC5D-9A4642165B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6144" y="740416"/>
            <a:ext cx="900892" cy="900892"/>
          </a:xfrm>
          <a:prstGeom prst="rect">
            <a:avLst/>
          </a:prstGeom>
        </p:spPr>
      </p:pic>
      <p:sp>
        <p:nvSpPr>
          <p:cNvPr id="19" name="TextBox 18">
            <a:extLst>
              <a:ext uri="{FF2B5EF4-FFF2-40B4-BE49-F238E27FC236}">
                <a16:creationId xmlns:a16="http://schemas.microsoft.com/office/drawing/2014/main" id="{65D2837E-8D6C-4ACE-AA7B-D72981F7017E}"/>
              </a:ext>
            </a:extLst>
          </p:cNvPr>
          <p:cNvSpPr txBox="1"/>
          <p:nvPr/>
        </p:nvSpPr>
        <p:spPr>
          <a:xfrm>
            <a:off x="1828800" y="3399905"/>
            <a:ext cx="5054138" cy="523220"/>
          </a:xfrm>
          <a:prstGeom prst="rect">
            <a:avLst/>
          </a:prstGeom>
          <a:noFill/>
        </p:spPr>
        <p:txBody>
          <a:bodyPr wrap="square" rtlCol="0">
            <a:spAutoFit/>
          </a:bodyPr>
          <a:lstStyle/>
          <a:p>
            <a:r>
              <a:rPr lang="en-US" dirty="0"/>
              <a:t>When will ODM start requiring EVV as a condition of payment? </a:t>
            </a:r>
          </a:p>
        </p:txBody>
      </p:sp>
      <p:pic>
        <p:nvPicPr>
          <p:cNvPr id="20" name="Picture 19">
            <a:extLst>
              <a:ext uri="{FF2B5EF4-FFF2-40B4-BE49-F238E27FC236}">
                <a16:creationId xmlns:a16="http://schemas.microsoft.com/office/drawing/2014/main" id="{9206388D-86CE-4F4D-A48A-718E02AEED74}"/>
              </a:ext>
            </a:extLst>
          </p:cNvPr>
          <p:cNvPicPr>
            <a:picLocks noChangeAspect="1"/>
          </p:cNvPicPr>
          <p:nvPr/>
        </p:nvPicPr>
        <p:blipFill>
          <a:blip r:embed="rId5"/>
          <a:stretch>
            <a:fillRect/>
          </a:stretch>
        </p:blipFill>
        <p:spPr>
          <a:xfrm rot="10800000">
            <a:off x="8356477" y="1495090"/>
            <a:ext cx="926672" cy="1585097"/>
          </a:xfrm>
          <a:prstGeom prst="rect">
            <a:avLst/>
          </a:prstGeom>
        </p:spPr>
      </p:pic>
    </p:spTree>
    <p:extLst>
      <p:ext uri="{BB962C8B-B14F-4D97-AF65-F5344CB8AC3E}">
        <p14:creationId xmlns:p14="http://schemas.microsoft.com/office/powerpoint/2010/main" val="109958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CC5CEC-C09F-4101-8335-692B4CA9F9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3" name="Rectangle 2">
            <a:extLst>
              <a:ext uri="{FF2B5EF4-FFF2-40B4-BE49-F238E27FC236}">
                <a16:creationId xmlns:a16="http://schemas.microsoft.com/office/drawing/2014/main" id="{BB736B60-C1A4-4909-A2AF-B51B7742A5BA}"/>
              </a:ext>
            </a:extLst>
          </p:cNvPr>
          <p:cNvSpPr/>
          <p:nvPr/>
        </p:nvSpPr>
        <p:spPr>
          <a:xfrm>
            <a:off x="2312614" y="273402"/>
            <a:ext cx="535435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a:ln/>
                <a:solidFill>
                  <a:schemeClr val="accent3"/>
                </a:solidFill>
                <a:effectLst/>
              </a:rPr>
              <a:t>Outcome Tracking System</a:t>
            </a:r>
          </a:p>
        </p:txBody>
      </p:sp>
      <p:sp>
        <p:nvSpPr>
          <p:cNvPr id="4" name="TextBox 3">
            <a:extLst>
              <a:ext uri="{FF2B5EF4-FFF2-40B4-BE49-F238E27FC236}">
                <a16:creationId xmlns:a16="http://schemas.microsoft.com/office/drawing/2014/main" id="{FE27317A-B90C-4049-B01E-4D8FFB77F2D0}"/>
              </a:ext>
            </a:extLst>
          </p:cNvPr>
          <p:cNvSpPr txBox="1"/>
          <p:nvPr/>
        </p:nvSpPr>
        <p:spPr>
          <a:xfrm>
            <a:off x="1994338" y="1198179"/>
            <a:ext cx="5872655" cy="523220"/>
          </a:xfrm>
          <a:prstGeom prst="rect">
            <a:avLst/>
          </a:prstGeom>
          <a:noFill/>
        </p:spPr>
        <p:txBody>
          <a:bodyPr wrap="square" rtlCol="0">
            <a:spAutoFit/>
          </a:bodyPr>
          <a:lstStyle/>
          <a:p>
            <a:r>
              <a:rPr lang="en-US" dirty="0"/>
              <a:t>There was a 79% statewide questionnaire completion rate, which is the highest percentage to date!  Great Job!</a:t>
            </a:r>
          </a:p>
        </p:txBody>
      </p:sp>
      <p:sp>
        <p:nvSpPr>
          <p:cNvPr id="5" name="TextBox 4">
            <a:extLst>
              <a:ext uri="{FF2B5EF4-FFF2-40B4-BE49-F238E27FC236}">
                <a16:creationId xmlns:a16="http://schemas.microsoft.com/office/drawing/2014/main" id="{02962899-7B27-4242-8A5A-8E5881896CD0}"/>
              </a:ext>
            </a:extLst>
          </p:cNvPr>
          <p:cNvSpPr txBox="1"/>
          <p:nvPr/>
        </p:nvSpPr>
        <p:spPr>
          <a:xfrm>
            <a:off x="1671145" y="1816210"/>
            <a:ext cx="6936827" cy="954107"/>
          </a:xfrm>
          <a:prstGeom prst="rect">
            <a:avLst/>
          </a:prstGeom>
          <a:noFill/>
        </p:spPr>
        <p:txBody>
          <a:bodyPr wrap="square" rtlCol="0">
            <a:spAutoFit/>
          </a:bodyPr>
          <a:lstStyle/>
          <a:p>
            <a:r>
              <a:rPr lang="en-US" dirty="0">
                <a:highlight>
                  <a:srgbClr val="FFFF00"/>
                </a:highlight>
              </a:rPr>
              <a:t>Starting October 1, 2024, the OTS will be available for participating Adult Day and Employment providers, ICFs, DCs, and county boards to enter data for the people they provided services to in the month of September 2024. Users will have six months to enter data; 10/1/2024 – 3/31/2025.</a:t>
            </a:r>
          </a:p>
        </p:txBody>
      </p:sp>
      <p:sp>
        <p:nvSpPr>
          <p:cNvPr id="6" name="TextBox 5">
            <a:extLst>
              <a:ext uri="{FF2B5EF4-FFF2-40B4-BE49-F238E27FC236}">
                <a16:creationId xmlns:a16="http://schemas.microsoft.com/office/drawing/2014/main" id="{9095619E-7DEE-4B31-81F9-B232AFB07D75}"/>
              </a:ext>
            </a:extLst>
          </p:cNvPr>
          <p:cNvSpPr txBox="1"/>
          <p:nvPr/>
        </p:nvSpPr>
        <p:spPr>
          <a:xfrm>
            <a:off x="1292772" y="2865128"/>
            <a:ext cx="7851228" cy="2246769"/>
          </a:xfrm>
          <a:prstGeom prst="rect">
            <a:avLst/>
          </a:prstGeom>
          <a:noFill/>
        </p:spPr>
        <p:txBody>
          <a:bodyPr wrap="square" rtlCol="0">
            <a:spAutoFit/>
          </a:bodyPr>
          <a:lstStyle/>
          <a:p>
            <a:r>
              <a:rPr lang="en-US" dirty="0"/>
              <a:t>In preparation for the upcoming Reporting Period, </a:t>
            </a:r>
            <a:r>
              <a:rPr lang="en-US" u="sng" dirty="0">
                <a:hlinkClick r:id="rId3"/>
              </a:rPr>
              <a:t>please register for one of these trainings</a:t>
            </a:r>
            <a:r>
              <a:rPr lang="en-US" dirty="0"/>
              <a:t>:</a:t>
            </a:r>
          </a:p>
          <a:p>
            <a:br>
              <a:rPr lang="en-US" dirty="0"/>
            </a:br>
            <a:endParaRPr lang="en-US" dirty="0"/>
          </a:p>
          <a:p>
            <a:pPr marL="342900" indent="-342900">
              <a:buAutoNum type="arabicPeriod"/>
            </a:pPr>
            <a:r>
              <a:rPr lang="en-US" dirty="0"/>
              <a:t>OTS 15-day pull training – this training prepares ICFs, DCs, and county boards in updating information to ensure an accurate representation in OTS.</a:t>
            </a:r>
          </a:p>
          <a:p>
            <a:endParaRPr lang="en-US" dirty="0"/>
          </a:p>
          <a:p>
            <a:r>
              <a:rPr lang="en-US" dirty="0"/>
              <a:t>2. OTS Full training – this training prepares all OTS users on how to assign records and complete questionnaires within the reporting period.</a:t>
            </a:r>
          </a:p>
          <a:p>
            <a:br>
              <a:rPr lang="en-US" dirty="0"/>
            </a:br>
            <a:endParaRPr lang="en-US" dirty="0"/>
          </a:p>
        </p:txBody>
      </p:sp>
      <p:sp>
        <p:nvSpPr>
          <p:cNvPr id="7" name="TextBox 6">
            <a:extLst>
              <a:ext uri="{FF2B5EF4-FFF2-40B4-BE49-F238E27FC236}">
                <a16:creationId xmlns:a16="http://schemas.microsoft.com/office/drawing/2014/main" id="{2D0F3D34-9EFC-47CE-9357-6FC4FC5531CD}"/>
              </a:ext>
            </a:extLst>
          </p:cNvPr>
          <p:cNvSpPr txBox="1"/>
          <p:nvPr/>
        </p:nvSpPr>
        <p:spPr>
          <a:xfrm>
            <a:off x="3799490" y="858177"/>
            <a:ext cx="1852448" cy="307777"/>
          </a:xfrm>
          <a:prstGeom prst="rect">
            <a:avLst/>
          </a:prstGeom>
          <a:noFill/>
        </p:spPr>
        <p:txBody>
          <a:bodyPr wrap="square" rtlCol="0">
            <a:spAutoFit/>
          </a:bodyPr>
          <a:lstStyle/>
          <a:p>
            <a:r>
              <a:rPr lang="en-US" dirty="0">
                <a:hlinkClick r:id="rId4"/>
              </a:rPr>
              <a:t>Memo Monday</a:t>
            </a:r>
            <a:endParaRPr lang="en-US" dirty="0"/>
          </a:p>
        </p:txBody>
      </p:sp>
    </p:spTree>
    <p:extLst>
      <p:ext uri="{BB962C8B-B14F-4D97-AF65-F5344CB8AC3E}">
        <p14:creationId xmlns:p14="http://schemas.microsoft.com/office/powerpoint/2010/main" val="3870477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5106E4-98CE-4E4B-9FA3-FA36796624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3" name="TextBox 2">
            <a:extLst>
              <a:ext uri="{FF2B5EF4-FFF2-40B4-BE49-F238E27FC236}">
                <a16:creationId xmlns:a16="http://schemas.microsoft.com/office/drawing/2014/main" id="{5BDACBE9-9B5B-4375-BDEC-9B23E94C7CC9}"/>
              </a:ext>
            </a:extLst>
          </p:cNvPr>
          <p:cNvSpPr txBox="1"/>
          <p:nvPr/>
        </p:nvSpPr>
        <p:spPr>
          <a:xfrm>
            <a:off x="2230821" y="212835"/>
            <a:ext cx="4248807" cy="523220"/>
          </a:xfrm>
          <a:prstGeom prst="rect">
            <a:avLst/>
          </a:prstGeom>
          <a:noFill/>
        </p:spPr>
        <p:txBody>
          <a:bodyPr wrap="square" rtlCol="0">
            <a:spAutoFit/>
          </a:bodyPr>
          <a:lstStyle/>
          <a:p>
            <a:r>
              <a:rPr lang="en-US" dirty="0"/>
              <a:t>ICF Assistive Tech Grant Opportunities</a:t>
            </a:r>
          </a:p>
          <a:p>
            <a:endParaRPr lang="en-US" dirty="0"/>
          </a:p>
        </p:txBody>
      </p:sp>
      <p:sp>
        <p:nvSpPr>
          <p:cNvPr id="4" name="Rectangle 3">
            <a:extLst>
              <a:ext uri="{FF2B5EF4-FFF2-40B4-BE49-F238E27FC236}">
                <a16:creationId xmlns:a16="http://schemas.microsoft.com/office/drawing/2014/main" id="{F6856EAA-0B4C-4132-A7BD-DDA3D7050B20}"/>
              </a:ext>
            </a:extLst>
          </p:cNvPr>
          <p:cNvSpPr/>
          <p:nvPr/>
        </p:nvSpPr>
        <p:spPr>
          <a:xfrm>
            <a:off x="114716" y="840919"/>
            <a:ext cx="7872153" cy="3970318"/>
          </a:xfrm>
          <a:prstGeom prst="rect">
            <a:avLst/>
          </a:prstGeom>
        </p:spPr>
        <p:txBody>
          <a:bodyPr wrap="square">
            <a:spAutoFit/>
          </a:bodyPr>
          <a:lstStyle/>
          <a:p>
            <a:r>
              <a:rPr lang="en-US" dirty="0"/>
              <a:t>Funding Now Available for Assistive Technology for People Living in ICFs</a:t>
            </a:r>
          </a:p>
          <a:p>
            <a:endParaRPr lang="en-US" dirty="0"/>
          </a:p>
          <a:p>
            <a:r>
              <a:rPr lang="en-US" dirty="0">
                <a:highlight>
                  <a:srgbClr val="FFFF00"/>
                </a:highlight>
              </a:rPr>
              <a:t>Attention: ICFs</a:t>
            </a:r>
          </a:p>
          <a:p>
            <a:r>
              <a:rPr lang="en-US" dirty="0">
                <a:highlight>
                  <a:srgbClr val="FFFF00"/>
                </a:highlight>
              </a:rPr>
              <a:t>Intermediate Care Facilities (ICFs) now have access to funding through a new ICFs and Assistive Tech Fund, to purchase Assistive Technology for the people who live there, based on connections made in the Rapid Response System, or through other consults with Supportive Technology professionals.   </a:t>
            </a:r>
          </a:p>
          <a:p>
            <a:endParaRPr lang="en-US" dirty="0"/>
          </a:p>
          <a:p>
            <a:r>
              <a:rPr lang="en-US" dirty="0"/>
              <a:t>This funding is specific to the Assistive Technology needs of people who live in ICFs. To access the funding:</a:t>
            </a:r>
          </a:p>
          <a:p>
            <a:endParaRPr lang="en-US" dirty="0"/>
          </a:p>
          <a:p>
            <a:r>
              <a:rPr lang="en-US" dirty="0"/>
              <a:t>Gather the individual's team to identify unmet needs.</a:t>
            </a:r>
          </a:p>
          <a:p>
            <a:r>
              <a:rPr lang="en-US" dirty="0"/>
              <a:t>Provide a brief description of the need(s) (without including protected health information) in the Rapid Response System.</a:t>
            </a:r>
          </a:p>
          <a:p>
            <a:r>
              <a:rPr lang="en-US" dirty="0"/>
              <a:t>Connect with technology vendors to determine the most appropriate option that will best meet the need.</a:t>
            </a:r>
          </a:p>
          <a:p>
            <a:r>
              <a:rPr lang="en-US" dirty="0"/>
              <a:t>Complete the ICF Assistive Technology Request for Application.</a:t>
            </a:r>
          </a:p>
          <a:p>
            <a:r>
              <a:rPr lang="en-US" dirty="0"/>
              <a:t>Please contact technologyfirst@dodd.ohio.gov with any questions.</a:t>
            </a:r>
          </a:p>
        </p:txBody>
      </p:sp>
    </p:spTree>
    <p:extLst>
      <p:ext uri="{BB962C8B-B14F-4D97-AF65-F5344CB8AC3E}">
        <p14:creationId xmlns:p14="http://schemas.microsoft.com/office/powerpoint/2010/main" val="823111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309C0E-E21F-4B07-ACCA-FD0440DE0664}"/>
              </a:ext>
            </a:extLst>
          </p:cNvPr>
          <p:cNvSpPr>
            <a:spLocks noGrp="1"/>
          </p:cNvSpPr>
          <p:nvPr>
            <p:ph type="sldNum" idx="12"/>
          </p:nvPr>
        </p:nvSpPr>
        <p:spPr>
          <a:xfrm>
            <a:off x="8434834" y="4610151"/>
            <a:ext cx="548700" cy="393600"/>
          </a:xfrm>
        </p:spPr>
        <p:txBody>
          <a:bodyPr/>
          <a:lstStyle/>
          <a:p>
            <a:pPr marL="0" lvl="0" indent="0" algn="r" rtl="0">
              <a:spcBef>
                <a:spcPts val="0"/>
              </a:spcBef>
              <a:spcAft>
                <a:spcPts val="0"/>
              </a:spcAft>
              <a:buNone/>
            </a:pPr>
            <a:fld id="{00000000-1234-1234-1234-123412341234}" type="slidenum">
              <a:rPr lang="en" smtClean="0"/>
              <a:t>14</a:t>
            </a:fld>
            <a:endParaRPr lang="en" dirty="0"/>
          </a:p>
        </p:txBody>
      </p:sp>
      <p:pic>
        <p:nvPicPr>
          <p:cNvPr id="1026" name="Picture 2" descr="https://lh7-rt.googleusercontent.com/docsz/AD_4nXf3kI4fFu4rtsuaSjJJvf5wf7yeh1myDPqnjC3T4uQj-koBFipE-ibIQoxbtolYEHMmiEZzca_DfeHsbNPlpcIfIj-t5apuB7TRSngJ8jdvb6tfLxFYINHKKL_uGZXiYutoBUp_gorHcgaiYsQTXmEASsQ?key=fzUMrnREZdsF4CestNEqmg">
            <a:extLst>
              <a:ext uri="{FF2B5EF4-FFF2-40B4-BE49-F238E27FC236}">
                <a16:creationId xmlns:a16="http://schemas.microsoft.com/office/drawing/2014/main" id="{52E2FAD8-955E-454C-A67D-AECC387BF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675" y="352892"/>
            <a:ext cx="1014387" cy="9629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436A7D-E20C-4A25-BB99-DD125548CA2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294693" y="2085065"/>
            <a:ext cx="1224756" cy="952817"/>
          </a:xfrm>
          <a:prstGeom prst="rect">
            <a:avLst/>
          </a:prstGeom>
        </p:spPr>
      </p:pic>
      <p:sp>
        <p:nvSpPr>
          <p:cNvPr id="3" name="AutoShape 6" descr="https://encrypted-tbn2.gstatic.com/shopping?q=tbn:ANd9GcRFTyvhfw0LLq3WTMLAGC7Byff0BXQJN7_y8-LJE75JvDnWiH79REomkxwq_O3xWD7NuiL-xZgjIXPXi5mD35WyUIDHBmkaEF92RNSd3JWut0I5P3QH-Tlt">
            <a:extLst>
              <a:ext uri="{FF2B5EF4-FFF2-40B4-BE49-F238E27FC236}">
                <a16:creationId xmlns:a16="http://schemas.microsoft.com/office/drawing/2014/main" id="{1197EC67-3127-4EC0-B718-786826A5237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E00C7D5B-0CFC-4D83-AA63-AB56CBD6DA7B}"/>
              </a:ext>
            </a:extLst>
          </p:cNvPr>
          <p:cNvPicPr>
            <a:picLocks noChangeAspect="1"/>
          </p:cNvPicPr>
          <p:nvPr/>
        </p:nvPicPr>
        <p:blipFill>
          <a:blip r:embed="rId5"/>
          <a:stretch>
            <a:fillRect/>
          </a:stretch>
        </p:blipFill>
        <p:spPr>
          <a:xfrm>
            <a:off x="283036" y="287662"/>
            <a:ext cx="1063173" cy="1116332"/>
          </a:xfrm>
          <a:prstGeom prst="rect">
            <a:avLst/>
          </a:prstGeom>
        </p:spPr>
      </p:pic>
      <p:pic>
        <p:nvPicPr>
          <p:cNvPr id="6" name="Picture 5">
            <a:extLst>
              <a:ext uri="{FF2B5EF4-FFF2-40B4-BE49-F238E27FC236}">
                <a16:creationId xmlns:a16="http://schemas.microsoft.com/office/drawing/2014/main" id="{7ED61EAE-DAE7-4D56-8F1D-4871169491BB}"/>
              </a:ext>
            </a:extLst>
          </p:cNvPr>
          <p:cNvPicPr>
            <a:picLocks noChangeAspect="1"/>
          </p:cNvPicPr>
          <p:nvPr/>
        </p:nvPicPr>
        <p:blipFill>
          <a:blip r:embed="rId6"/>
          <a:stretch>
            <a:fillRect/>
          </a:stretch>
        </p:blipFill>
        <p:spPr>
          <a:xfrm>
            <a:off x="3347392" y="386698"/>
            <a:ext cx="1012258" cy="701794"/>
          </a:xfrm>
          <a:prstGeom prst="rect">
            <a:avLst/>
          </a:prstGeom>
        </p:spPr>
      </p:pic>
      <p:pic>
        <p:nvPicPr>
          <p:cNvPr id="7" name="Picture 6">
            <a:extLst>
              <a:ext uri="{FF2B5EF4-FFF2-40B4-BE49-F238E27FC236}">
                <a16:creationId xmlns:a16="http://schemas.microsoft.com/office/drawing/2014/main" id="{A52CD310-982C-4308-A14A-2CB851C330B7}"/>
              </a:ext>
            </a:extLst>
          </p:cNvPr>
          <p:cNvPicPr>
            <a:picLocks noChangeAspect="1"/>
          </p:cNvPicPr>
          <p:nvPr/>
        </p:nvPicPr>
        <p:blipFill>
          <a:blip r:embed="rId7"/>
          <a:stretch>
            <a:fillRect/>
          </a:stretch>
        </p:blipFill>
        <p:spPr>
          <a:xfrm>
            <a:off x="5094280" y="261350"/>
            <a:ext cx="1111569" cy="1049577"/>
          </a:xfrm>
          <a:prstGeom prst="rect">
            <a:avLst/>
          </a:prstGeom>
        </p:spPr>
      </p:pic>
      <p:pic>
        <p:nvPicPr>
          <p:cNvPr id="8" name="Picture 7">
            <a:extLst>
              <a:ext uri="{FF2B5EF4-FFF2-40B4-BE49-F238E27FC236}">
                <a16:creationId xmlns:a16="http://schemas.microsoft.com/office/drawing/2014/main" id="{928F4251-7EA0-4D93-8A10-EB1CF899E6C2}"/>
              </a:ext>
            </a:extLst>
          </p:cNvPr>
          <p:cNvPicPr>
            <a:picLocks noChangeAspect="1"/>
          </p:cNvPicPr>
          <p:nvPr/>
        </p:nvPicPr>
        <p:blipFill>
          <a:blip r:embed="rId8"/>
          <a:stretch>
            <a:fillRect/>
          </a:stretch>
        </p:blipFill>
        <p:spPr>
          <a:xfrm>
            <a:off x="7174599" y="347994"/>
            <a:ext cx="1011711" cy="1025383"/>
          </a:xfrm>
          <a:prstGeom prst="rect">
            <a:avLst/>
          </a:prstGeom>
        </p:spPr>
      </p:pic>
      <p:sp>
        <p:nvSpPr>
          <p:cNvPr id="9" name="TextBox 8">
            <a:extLst>
              <a:ext uri="{FF2B5EF4-FFF2-40B4-BE49-F238E27FC236}">
                <a16:creationId xmlns:a16="http://schemas.microsoft.com/office/drawing/2014/main" id="{6996C5F6-4DE6-4DDD-9EDE-256D0E1B72DC}"/>
              </a:ext>
            </a:extLst>
          </p:cNvPr>
          <p:cNvSpPr txBox="1"/>
          <p:nvPr/>
        </p:nvSpPr>
        <p:spPr>
          <a:xfrm>
            <a:off x="1504019" y="1367671"/>
            <a:ext cx="1765011" cy="523220"/>
          </a:xfrm>
          <a:prstGeom prst="rect">
            <a:avLst/>
          </a:prstGeom>
          <a:noFill/>
        </p:spPr>
        <p:txBody>
          <a:bodyPr wrap="square" rtlCol="0">
            <a:spAutoFit/>
          </a:bodyPr>
          <a:lstStyle/>
          <a:p>
            <a:r>
              <a:rPr lang="en-US" dirty="0"/>
              <a:t>B-Calm Audio Sedation System</a:t>
            </a:r>
          </a:p>
        </p:txBody>
      </p:sp>
      <p:sp>
        <p:nvSpPr>
          <p:cNvPr id="10" name="TextBox 9">
            <a:extLst>
              <a:ext uri="{FF2B5EF4-FFF2-40B4-BE49-F238E27FC236}">
                <a16:creationId xmlns:a16="http://schemas.microsoft.com/office/drawing/2014/main" id="{55F8A0FF-7162-4C07-B5FD-3B0128E09919}"/>
              </a:ext>
            </a:extLst>
          </p:cNvPr>
          <p:cNvSpPr txBox="1"/>
          <p:nvPr/>
        </p:nvSpPr>
        <p:spPr>
          <a:xfrm>
            <a:off x="272875" y="1544287"/>
            <a:ext cx="1447800" cy="307777"/>
          </a:xfrm>
          <a:prstGeom prst="rect">
            <a:avLst/>
          </a:prstGeom>
          <a:noFill/>
        </p:spPr>
        <p:txBody>
          <a:bodyPr wrap="square" rtlCol="0">
            <a:spAutoFit/>
          </a:bodyPr>
          <a:lstStyle/>
          <a:p>
            <a:r>
              <a:rPr lang="en-US" dirty="0"/>
              <a:t>Go Talk 9+</a:t>
            </a:r>
          </a:p>
        </p:txBody>
      </p:sp>
      <p:sp>
        <p:nvSpPr>
          <p:cNvPr id="11" name="TextBox 10">
            <a:extLst>
              <a:ext uri="{FF2B5EF4-FFF2-40B4-BE49-F238E27FC236}">
                <a16:creationId xmlns:a16="http://schemas.microsoft.com/office/drawing/2014/main" id="{2F655C54-09FA-4153-9CA4-4B67283370DB}"/>
              </a:ext>
            </a:extLst>
          </p:cNvPr>
          <p:cNvSpPr txBox="1"/>
          <p:nvPr/>
        </p:nvSpPr>
        <p:spPr>
          <a:xfrm>
            <a:off x="4000811" y="3021765"/>
            <a:ext cx="1943100" cy="523220"/>
          </a:xfrm>
          <a:prstGeom prst="rect">
            <a:avLst/>
          </a:prstGeom>
          <a:noFill/>
        </p:spPr>
        <p:txBody>
          <a:bodyPr wrap="square" rtlCol="0">
            <a:spAutoFit/>
          </a:bodyPr>
          <a:lstStyle/>
          <a:p>
            <a:r>
              <a:rPr lang="en-US" dirty="0"/>
              <a:t>Cruise Adapted Track Pad</a:t>
            </a:r>
          </a:p>
        </p:txBody>
      </p:sp>
      <p:sp>
        <p:nvSpPr>
          <p:cNvPr id="12" name="TextBox 11">
            <a:extLst>
              <a:ext uri="{FF2B5EF4-FFF2-40B4-BE49-F238E27FC236}">
                <a16:creationId xmlns:a16="http://schemas.microsoft.com/office/drawing/2014/main" id="{17C2BAA7-49FC-403B-B01B-13D54DA4C191}"/>
              </a:ext>
            </a:extLst>
          </p:cNvPr>
          <p:cNvSpPr txBox="1"/>
          <p:nvPr/>
        </p:nvSpPr>
        <p:spPr>
          <a:xfrm>
            <a:off x="3347392" y="1336905"/>
            <a:ext cx="1468246" cy="523220"/>
          </a:xfrm>
          <a:prstGeom prst="rect">
            <a:avLst/>
          </a:prstGeom>
          <a:noFill/>
        </p:spPr>
        <p:txBody>
          <a:bodyPr wrap="square" rtlCol="0">
            <a:spAutoFit/>
          </a:bodyPr>
          <a:lstStyle/>
          <a:p>
            <a:r>
              <a:rPr lang="en-US" dirty="0" err="1"/>
              <a:t>iBill</a:t>
            </a:r>
            <a:r>
              <a:rPr lang="en-US" dirty="0"/>
              <a:t> money identifier</a:t>
            </a:r>
          </a:p>
        </p:txBody>
      </p:sp>
      <p:sp>
        <p:nvSpPr>
          <p:cNvPr id="13" name="TextBox 12">
            <a:extLst>
              <a:ext uri="{FF2B5EF4-FFF2-40B4-BE49-F238E27FC236}">
                <a16:creationId xmlns:a16="http://schemas.microsoft.com/office/drawing/2014/main" id="{334E1DE0-0E6D-4E36-B5CB-29F505F81375}"/>
              </a:ext>
            </a:extLst>
          </p:cNvPr>
          <p:cNvSpPr txBox="1"/>
          <p:nvPr/>
        </p:nvSpPr>
        <p:spPr>
          <a:xfrm>
            <a:off x="6595934" y="1404638"/>
            <a:ext cx="2387600" cy="523220"/>
          </a:xfrm>
          <a:prstGeom prst="rect">
            <a:avLst/>
          </a:prstGeom>
          <a:noFill/>
        </p:spPr>
        <p:txBody>
          <a:bodyPr wrap="square" rtlCol="0">
            <a:spAutoFit/>
          </a:bodyPr>
          <a:lstStyle/>
          <a:p>
            <a:r>
              <a:rPr lang="en-US" dirty="0"/>
              <a:t>Sonic Bomb Alarm Clock and Bed Shaker</a:t>
            </a:r>
          </a:p>
        </p:txBody>
      </p:sp>
      <p:sp>
        <p:nvSpPr>
          <p:cNvPr id="15" name="TextBox 14">
            <a:extLst>
              <a:ext uri="{FF2B5EF4-FFF2-40B4-BE49-F238E27FC236}">
                <a16:creationId xmlns:a16="http://schemas.microsoft.com/office/drawing/2014/main" id="{8792D817-23EC-4864-AA44-807C9B7A36A7}"/>
              </a:ext>
            </a:extLst>
          </p:cNvPr>
          <p:cNvSpPr txBox="1"/>
          <p:nvPr/>
        </p:nvSpPr>
        <p:spPr>
          <a:xfrm>
            <a:off x="4972361" y="1479673"/>
            <a:ext cx="1310126" cy="307777"/>
          </a:xfrm>
          <a:prstGeom prst="rect">
            <a:avLst/>
          </a:prstGeom>
          <a:noFill/>
        </p:spPr>
        <p:txBody>
          <a:bodyPr wrap="square" rtlCol="0">
            <a:spAutoFit/>
          </a:bodyPr>
          <a:lstStyle/>
          <a:p>
            <a:r>
              <a:rPr lang="en-US" dirty="0"/>
              <a:t>Steady Spoon</a:t>
            </a:r>
          </a:p>
        </p:txBody>
      </p:sp>
      <p:pic>
        <p:nvPicPr>
          <p:cNvPr id="16" name="Picture 15">
            <a:extLst>
              <a:ext uri="{FF2B5EF4-FFF2-40B4-BE49-F238E27FC236}">
                <a16:creationId xmlns:a16="http://schemas.microsoft.com/office/drawing/2014/main" id="{D0650C62-F803-4326-BFF2-D4586A8A30B5}"/>
              </a:ext>
            </a:extLst>
          </p:cNvPr>
          <p:cNvPicPr>
            <a:picLocks noChangeAspect="1"/>
          </p:cNvPicPr>
          <p:nvPr/>
        </p:nvPicPr>
        <p:blipFill>
          <a:blip r:embed="rId9"/>
          <a:stretch>
            <a:fillRect/>
          </a:stretch>
        </p:blipFill>
        <p:spPr>
          <a:xfrm>
            <a:off x="6956005" y="2161264"/>
            <a:ext cx="1534585" cy="1021470"/>
          </a:xfrm>
          <a:prstGeom prst="rect">
            <a:avLst/>
          </a:prstGeom>
        </p:spPr>
      </p:pic>
      <p:sp>
        <p:nvSpPr>
          <p:cNvPr id="17" name="TextBox 16">
            <a:extLst>
              <a:ext uri="{FF2B5EF4-FFF2-40B4-BE49-F238E27FC236}">
                <a16:creationId xmlns:a16="http://schemas.microsoft.com/office/drawing/2014/main" id="{157B84DE-2E10-4DA7-912A-EA69E87C985D}"/>
              </a:ext>
            </a:extLst>
          </p:cNvPr>
          <p:cNvSpPr txBox="1"/>
          <p:nvPr/>
        </p:nvSpPr>
        <p:spPr>
          <a:xfrm>
            <a:off x="6732969" y="3309768"/>
            <a:ext cx="1701865" cy="307777"/>
          </a:xfrm>
          <a:prstGeom prst="rect">
            <a:avLst/>
          </a:prstGeom>
          <a:noFill/>
        </p:spPr>
        <p:txBody>
          <a:bodyPr wrap="square" rtlCol="0">
            <a:spAutoFit/>
          </a:bodyPr>
          <a:lstStyle/>
          <a:p>
            <a:r>
              <a:rPr lang="en-US" dirty="0"/>
              <a:t>Meta Quest 3</a:t>
            </a:r>
          </a:p>
        </p:txBody>
      </p:sp>
      <p:pic>
        <p:nvPicPr>
          <p:cNvPr id="18" name="Picture 17">
            <a:extLst>
              <a:ext uri="{FF2B5EF4-FFF2-40B4-BE49-F238E27FC236}">
                <a16:creationId xmlns:a16="http://schemas.microsoft.com/office/drawing/2014/main" id="{D17A0BF5-FDF8-4106-AB52-75B68E091382}"/>
              </a:ext>
            </a:extLst>
          </p:cNvPr>
          <p:cNvPicPr>
            <a:picLocks noChangeAspect="1"/>
          </p:cNvPicPr>
          <p:nvPr/>
        </p:nvPicPr>
        <p:blipFill>
          <a:blip r:embed="rId10"/>
          <a:stretch>
            <a:fillRect/>
          </a:stretch>
        </p:blipFill>
        <p:spPr>
          <a:xfrm>
            <a:off x="1720675" y="2175129"/>
            <a:ext cx="1524067" cy="1473956"/>
          </a:xfrm>
          <a:prstGeom prst="rect">
            <a:avLst/>
          </a:prstGeom>
        </p:spPr>
      </p:pic>
      <p:sp>
        <p:nvSpPr>
          <p:cNvPr id="19" name="TextBox 18">
            <a:extLst>
              <a:ext uri="{FF2B5EF4-FFF2-40B4-BE49-F238E27FC236}">
                <a16:creationId xmlns:a16="http://schemas.microsoft.com/office/drawing/2014/main" id="{29C13EC9-AB19-43F6-B760-1FC6BB45E419}"/>
              </a:ext>
            </a:extLst>
          </p:cNvPr>
          <p:cNvSpPr txBox="1"/>
          <p:nvPr/>
        </p:nvSpPr>
        <p:spPr>
          <a:xfrm>
            <a:off x="134154" y="2730105"/>
            <a:ext cx="1524067" cy="307777"/>
          </a:xfrm>
          <a:prstGeom prst="rect">
            <a:avLst/>
          </a:prstGeom>
          <a:noFill/>
        </p:spPr>
        <p:txBody>
          <a:bodyPr wrap="square" rtlCol="0">
            <a:spAutoFit/>
          </a:bodyPr>
          <a:lstStyle/>
          <a:p>
            <a:r>
              <a:rPr lang="en-US" dirty="0" err="1"/>
              <a:t>Eyegaze</a:t>
            </a:r>
            <a:r>
              <a:rPr lang="en-US" dirty="0"/>
              <a:t> Edge</a:t>
            </a:r>
          </a:p>
        </p:txBody>
      </p:sp>
    </p:spTree>
    <p:extLst>
      <p:ext uri="{BB962C8B-B14F-4D97-AF65-F5344CB8AC3E}">
        <p14:creationId xmlns:p14="http://schemas.microsoft.com/office/powerpoint/2010/main" val="3518458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97185" y="4677499"/>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15</a:t>
            </a:fld>
            <a:endParaRPr lang="en" dirty="0"/>
          </a:p>
        </p:txBody>
      </p:sp>
      <p:sp>
        <p:nvSpPr>
          <p:cNvPr id="5" name="Rectangle 4">
            <a:extLst>
              <a:ext uri="{FF2B5EF4-FFF2-40B4-BE49-F238E27FC236}">
                <a16:creationId xmlns:a16="http://schemas.microsoft.com/office/drawing/2014/main" id="{FB3D9D8B-1BFD-4218-A926-CD9C46DCD7F2}"/>
              </a:ext>
            </a:extLst>
          </p:cNvPr>
          <p:cNvSpPr/>
          <p:nvPr/>
        </p:nvSpPr>
        <p:spPr>
          <a:xfrm>
            <a:off x="4928749" y="1789763"/>
            <a:ext cx="2401619" cy="307777"/>
          </a:xfrm>
          <a:prstGeom prst="rect">
            <a:avLst/>
          </a:prstGeom>
        </p:spPr>
        <p:txBody>
          <a:bodyPr wrap="none">
            <a:spAutoFit/>
          </a:bodyPr>
          <a:lstStyle/>
          <a:p>
            <a:r>
              <a:rPr lang="en-US" dirty="0"/>
              <a:t>https://wethrivetogether.org/</a:t>
            </a:r>
          </a:p>
        </p:txBody>
      </p:sp>
      <p:sp>
        <p:nvSpPr>
          <p:cNvPr id="4" name="Rectangle 3">
            <a:extLst>
              <a:ext uri="{FF2B5EF4-FFF2-40B4-BE49-F238E27FC236}">
                <a16:creationId xmlns:a16="http://schemas.microsoft.com/office/drawing/2014/main" id="{14DA6605-2833-4E26-90EC-B1DE3677B226}"/>
              </a:ext>
            </a:extLst>
          </p:cNvPr>
          <p:cNvSpPr/>
          <p:nvPr/>
        </p:nvSpPr>
        <p:spPr>
          <a:xfrm>
            <a:off x="4479641" y="2110085"/>
            <a:ext cx="184730" cy="646331"/>
          </a:xfrm>
          <a:prstGeom prst="rect">
            <a:avLst/>
          </a:prstGeom>
          <a:noFill/>
        </p:spPr>
        <p:txBody>
          <a:bodyPr wrap="none" lIns="91440" tIns="45720" rIns="91440" bIns="45720">
            <a:spAutoFit/>
          </a:bodyPr>
          <a:lstStyle/>
          <a:p>
            <a:pPr algn="ctr"/>
            <a:endParaRPr lang="en-US" sz="3600" b="0"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2FBCDEE4-3D91-448C-9527-DE2798D16558}"/>
              </a:ext>
            </a:extLst>
          </p:cNvPr>
          <p:cNvSpPr/>
          <p:nvPr/>
        </p:nvSpPr>
        <p:spPr>
          <a:xfrm>
            <a:off x="1427854" y="175484"/>
            <a:ext cx="5302526" cy="523220"/>
          </a:xfrm>
          <a:prstGeom prst="rect">
            <a:avLst/>
          </a:prstGeom>
        </p:spPr>
        <p:txBody>
          <a:bodyPr wrap="square">
            <a:spAutoFit/>
          </a:bodyPr>
          <a:lstStyle/>
          <a:p>
            <a:pPr algn="ctr"/>
            <a:r>
              <a:rPr lang="en-US" sz="2800" dirty="0">
                <a:ln w="0"/>
                <a:solidFill>
                  <a:schemeClr val="accent1"/>
                </a:solidFill>
                <a:effectLst>
                  <a:outerShdw blurRad="38100" dist="25400" dir="5400000" algn="ctr" rotWithShape="0">
                    <a:srgbClr val="6E747A">
                      <a:alpha val="43000"/>
                    </a:srgbClr>
                  </a:outerShdw>
                </a:effectLst>
              </a:rPr>
              <a:t>Community</a:t>
            </a:r>
            <a:r>
              <a:rPr lang="en-US" dirty="0">
                <a:ln w="0"/>
                <a:solidFill>
                  <a:schemeClr val="accent1"/>
                </a:solidFill>
                <a:effectLst>
                  <a:outerShdw blurRad="38100" dist="25400" dir="5400000" algn="ctr" rotWithShape="0">
                    <a:srgbClr val="6E747A">
                      <a:alpha val="43000"/>
                    </a:srgbClr>
                  </a:outerShdw>
                </a:effectLst>
              </a:rPr>
              <a:t> </a:t>
            </a:r>
            <a:r>
              <a:rPr lang="en-US" sz="2800" dirty="0">
                <a:ln w="0"/>
                <a:solidFill>
                  <a:schemeClr val="accent1"/>
                </a:solidFill>
                <a:effectLst>
                  <a:outerShdw blurRad="38100" dist="25400" dir="5400000" algn="ctr" rotWithShape="0">
                    <a:srgbClr val="6E747A">
                      <a:alpha val="43000"/>
                    </a:srgbClr>
                  </a:outerShdw>
                </a:effectLst>
              </a:rPr>
              <a:t>Inclusion activities</a:t>
            </a:r>
          </a:p>
        </p:txBody>
      </p:sp>
      <p:pic>
        <p:nvPicPr>
          <p:cNvPr id="2052" name="Picture 4" descr="https://lh7-us.googleusercontent.com/N1NeCdiSlJCG-URE6vUJ2YizG7S7xoty9HFot-MwEgQwvOBNwtN-Mpy1NZDfNikPJ0efeLQ8mMIOSjuBPR7mDVWugjdT8m_HiPsY7IzYyPecJ-yZpcPCE3Q6vEHWBCDCCfMaM1qJFuX_8Tsd314KnVs">
            <a:extLst>
              <a:ext uri="{FF2B5EF4-FFF2-40B4-BE49-F238E27FC236}">
                <a16:creationId xmlns:a16="http://schemas.microsoft.com/office/drawing/2014/main" id="{8B0BC347-1DC2-4ED6-8B6B-FD8102EB4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45" y="971878"/>
            <a:ext cx="3550300" cy="8875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7-us.googleusercontent.com/gKsKgr6qBOXVWxxclWzHwNwosgY0Vcy9cNPKxGA_Jz2E3mmo4wNRVikSA_UIrAzNXCTbwfUjKkFlzTLnu604_MCWY-oCFvMJO_uAKlv87EPIKk03M-f-w5v_pSwGuA2WM7MIV_OhsYrv5VbUEq9PEgo">
            <a:extLst>
              <a:ext uri="{FF2B5EF4-FFF2-40B4-BE49-F238E27FC236}">
                <a16:creationId xmlns:a16="http://schemas.microsoft.com/office/drawing/2014/main" id="{E79A2791-1B20-44D0-9C86-9B4E9585F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924" y="970442"/>
            <a:ext cx="3541102" cy="887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7-us.googleusercontent.com/docsz/AD_4nXdjlOn9YMSeO7vOV3LrSYWWmH5F5jiF7j3QH9Gphoyy6lLDCxl5rOGatMqVn7p3wugJaCmSyzQH7Sq-Ov4cEzz-cr0lFVO0p3s4sb6U_MCbRKfODtPQBnxPPyQx6XxZngkzYKJjp5sts5-8v-I350_dX7w?key=K54cywVJsV_f954G0hn_rw">
            <a:extLst>
              <a:ext uri="{FF2B5EF4-FFF2-40B4-BE49-F238E27FC236}">
                <a16:creationId xmlns:a16="http://schemas.microsoft.com/office/drawing/2014/main" id="{5D3E5336-3F73-4BC2-870C-9F9EF9AF8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303" y="2097540"/>
            <a:ext cx="3598342" cy="899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7-us.googleusercontent.com/docsz/AD_4nXfrKz2OEv1DnYQtfO0Gk2XcOUb6-t-lGObVxF92myoFadIZ53eqz90yyqCsWXWzzC8ph5_8sI31QL5ZJI6KLAHGpoYL9NuvbwXF97BkuVVUv9L6qteJAtJSRfYkz9FrBVLyORhs0R5jIbedPh47T-5TnQfn?key=K54cywVJsV_f954G0hn_rw">
            <a:extLst>
              <a:ext uri="{FF2B5EF4-FFF2-40B4-BE49-F238E27FC236}">
                <a16:creationId xmlns:a16="http://schemas.microsoft.com/office/drawing/2014/main" id="{9A91AC50-7A6D-4A69-975C-C4ABF0DCA8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641" y="2133213"/>
            <a:ext cx="3573528" cy="8995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7-us.googleusercontent.com/docsz/AD_4nXeRSAP2sS4tf-3kXub7jIBn9aQeSXUJ6DhzVKgv7nW8FzL4hEo2cDTv9rkqqMWQeCD-vUKVFLmXKmqAIXh3W3g8nSYRgmDPrhAT7rFY-nhGphFBoteeHn2X7TPjcasvYjJ0DL8U0XE1QmzwCH-VTgwlroO3?key=K54cywVJsV_f954G0hn_rw">
            <a:extLst>
              <a:ext uri="{FF2B5EF4-FFF2-40B4-BE49-F238E27FC236}">
                <a16:creationId xmlns:a16="http://schemas.microsoft.com/office/drawing/2014/main" id="{2604CD92-8A98-4E62-9B86-4CC3CC4D84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303" y="3297893"/>
            <a:ext cx="3598342" cy="8995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7-us.googleusercontent.com/docsz/AD_4nXeeNHtyYo_OPqw4mK7ZMZkTHE2rZSdJfOF0iyoX4oD4GS2K4slnzPoaH-yIMff0Y9PLsxX2j9mleqT3vD1s7teziSITzj1FB6aiMB1eBlg9B8RIgT1CskHu9JMKZS5aesS8ZguGIyLYLqbwxIq0Z-J2cRk?key=K54cywVJsV_f954G0hn_rw">
            <a:extLst>
              <a:ext uri="{FF2B5EF4-FFF2-40B4-BE49-F238E27FC236}">
                <a16:creationId xmlns:a16="http://schemas.microsoft.com/office/drawing/2014/main" id="{2C956903-0155-470D-B6D4-6BD7ED4236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4683" y="3262220"/>
            <a:ext cx="3643444" cy="90453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DF715DC-EE45-4A86-AED5-9CCEF1361A02}"/>
              </a:ext>
            </a:extLst>
          </p:cNvPr>
          <p:cNvSpPr/>
          <p:nvPr/>
        </p:nvSpPr>
        <p:spPr>
          <a:xfrm rot="5400000">
            <a:off x="6883620" y="2171283"/>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bg1"/>
                </a:solidFill>
                <a:effectLst/>
              </a:rPr>
              <a:t>QCO Department</a:t>
            </a:r>
          </a:p>
        </p:txBody>
      </p:sp>
    </p:spTree>
    <p:extLst>
      <p:ext uri="{BB962C8B-B14F-4D97-AF65-F5344CB8AC3E}">
        <p14:creationId xmlns:p14="http://schemas.microsoft.com/office/powerpoint/2010/main" val="2659174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9594DF-97E6-457B-BF04-0CF6353975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3" name="Rectangle 2">
            <a:extLst>
              <a:ext uri="{FF2B5EF4-FFF2-40B4-BE49-F238E27FC236}">
                <a16:creationId xmlns:a16="http://schemas.microsoft.com/office/drawing/2014/main" id="{08D90D1A-F269-4FFC-BD48-B1CA5335AE7D}"/>
              </a:ext>
            </a:extLst>
          </p:cNvPr>
          <p:cNvSpPr/>
          <p:nvPr/>
        </p:nvSpPr>
        <p:spPr>
          <a:xfrm>
            <a:off x="1748094" y="-27277"/>
            <a:ext cx="668644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And So Much More!</a:t>
            </a:r>
          </a:p>
        </p:txBody>
      </p:sp>
      <p:pic>
        <p:nvPicPr>
          <p:cNvPr id="3080" name="Picture 8" descr="https://lh7-us.googleusercontent.com/5tkm-pmFHmWTYxUqXxsGa_L6Ickg3aVoiHGiAPsll3xqWbdDTqZM4WQW8Jc9SH1SLCphaixwJhH149FUnMdS92CxYDJ4FepiUGQCrIJUDBtjFPxSMtpSZDdXAGOutKM6MWFXTdB-bcDdXw8GOUPUyuo">
            <a:extLst>
              <a:ext uri="{FF2B5EF4-FFF2-40B4-BE49-F238E27FC236}">
                <a16:creationId xmlns:a16="http://schemas.microsoft.com/office/drawing/2014/main" id="{46DB718A-B546-47FE-B4D0-1718F4042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417" y="1169140"/>
            <a:ext cx="3438688" cy="8596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7-us.googleusercontent.com/KMDDoGmgaVzO6fWDxm1gkbKD1mnsGArr7qSrf4a5NWBhLtBb8kU5vTxNJaOag53yEK-6Oi7XqL6WAA9ORIrZZ32EN68xq9TzABGbNEgZrf39DHI0SHsCnQMxRrsqFIIpfM7R3WYtzCyMj-8_dc22sR4">
            <a:extLst>
              <a:ext uri="{FF2B5EF4-FFF2-40B4-BE49-F238E27FC236}">
                <a16:creationId xmlns:a16="http://schemas.microsoft.com/office/drawing/2014/main" id="{BAF1AB58-0104-4A2D-9FB1-2DFD376B9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946" y="1198455"/>
            <a:ext cx="3321426" cy="8303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7-us.googleusercontent.com/docsz/AD_4nXeBIOLf3ZOiUefGfD-dX9wIB3hcHnH0FL16Q8GeGDF4wZxfxycMLkc2aX5R9UYEgaW84K30iEse_TEe8EINQbkd4BnP-XaNWYgyhxxLK5WJoA1wfi-QFNmy2_5l3V7EeG1ydi6-Olvfs7yjF3aeNn90WBQ0?key=K54cywVJsV_f954G0hn_rw">
            <a:extLst>
              <a:ext uri="{FF2B5EF4-FFF2-40B4-BE49-F238E27FC236}">
                <a16:creationId xmlns:a16="http://schemas.microsoft.com/office/drawing/2014/main" id="{532B6A6E-77D8-4CFB-A1A9-79E56F7B0A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962" y="2227653"/>
            <a:ext cx="3548143" cy="8870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7-us.googleusercontent.com/docsz/AD_4nXdf_RddKyyhlcktq43d9PMaV05ErziqysZJp24D3F4S3awgc07rw_wevbmOfYUdfB3VR3WLJ6u6hTyuIE5xSmaV_z5mipDXFCSKnLI0EUCF72D7pOCMvMeRVGEnheHnI5bx2u3fbiloXFR87EEMFaIQSFuw?key=K54cywVJsV_f954G0hn_rw">
            <a:extLst>
              <a:ext uri="{FF2B5EF4-FFF2-40B4-BE49-F238E27FC236}">
                <a16:creationId xmlns:a16="http://schemas.microsoft.com/office/drawing/2014/main" id="{3EB1DED9-74E4-4B91-B63A-D8369D594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6384" y="2227653"/>
            <a:ext cx="3638550" cy="8905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7-us.googleusercontent.com/docsz/AD_4nXfSt76sKSFdMX9V9cT0KceL4jo6KmyYMhIAjbe2WA5_Q45rv-LTvnrJcjgxGmCFWUQuYtSIKqH3RTru2qwNgz0uI86IXc10XUZfFjteZz9tZs9TRnt2h2JVNeAKXafU64hZt6rGtGx7mVvTnFfL3c893ho?key=K54cywVJsV_f954G0hn_rw">
            <a:extLst>
              <a:ext uri="{FF2B5EF4-FFF2-40B4-BE49-F238E27FC236}">
                <a16:creationId xmlns:a16="http://schemas.microsoft.com/office/drawing/2014/main" id="{60F12C2C-9C5F-4A8E-9989-51267C1207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962" y="3530280"/>
            <a:ext cx="3548145" cy="8870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7-us.googleusercontent.com/docsz/AD_4nXcH_lnBv8_W4B8-ZU0z8N9WEVq5Lmgj7eIwoMq4lQy0McYOCCoc0uqRQnVHSpO3cO-1r3E5DSA7DnIXAP_OjUqbqOdW2BaPHYpIp9LBWIq7RE6HaymQz1dklhRDF05-0btiA9r-awAvJ7Q8dlLnj24IKow?key=K54cywVJsV_f954G0hn_rw">
            <a:extLst>
              <a:ext uri="{FF2B5EF4-FFF2-40B4-BE49-F238E27FC236}">
                <a16:creationId xmlns:a16="http://schemas.microsoft.com/office/drawing/2014/main" id="{2EC2432B-5F85-41D5-BD10-C8239A842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1181" y="3483380"/>
            <a:ext cx="3693321" cy="92333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43909E4-7641-4FB0-952D-423FCAB702B7}"/>
              </a:ext>
            </a:extLst>
          </p:cNvPr>
          <p:cNvSpPr/>
          <p:nvPr/>
        </p:nvSpPr>
        <p:spPr>
          <a:xfrm rot="16200000">
            <a:off x="-1671546" y="2038420"/>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bg1"/>
                </a:solidFill>
                <a:effectLst/>
              </a:rPr>
              <a:t>QCO Department</a:t>
            </a:r>
          </a:p>
        </p:txBody>
      </p:sp>
    </p:spTree>
    <p:extLst>
      <p:ext uri="{BB962C8B-B14F-4D97-AF65-F5344CB8AC3E}">
        <p14:creationId xmlns:p14="http://schemas.microsoft.com/office/powerpoint/2010/main" val="240264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8633003" y="4686005"/>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17</a:t>
            </a:fld>
            <a:endParaRPr lang="en" dirty="0"/>
          </a:p>
        </p:txBody>
      </p:sp>
      <p:sp>
        <p:nvSpPr>
          <p:cNvPr id="3" name="Rectangle 2">
            <a:extLst>
              <a:ext uri="{FF2B5EF4-FFF2-40B4-BE49-F238E27FC236}">
                <a16:creationId xmlns:a16="http://schemas.microsoft.com/office/drawing/2014/main" id="{9A08555A-25C0-4B7A-9F56-BDE0C86F09C9}"/>
              </a:ext>
            </a:extLst>
          </p:cNvPr>
          <p:cNvSpPr/>
          <p:nvPr/>
        </p:nvSpPr>
        <p:spPr>
          <a:xfrm>
            <a:off x="2853238" y="386314"/>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sp>
        <p:nvSpPr>
          <p:cNvPr id="4" name="Rectangle 3">
            <a:extLst>
              <a:ext uri="{FF2B5EF4-FFF2-40B4-BE49-F238E27FC236}">
                <a16:creationId xmlns:a16="http://schemas.microsoft.com/office/drawing/2014/main" id="{55B2C644-9E93-446F-AF74-CB08B02484A2}"/>
              </a:ext>
            </a:extLst>
          </p:cNvPr>
          <p:cNvSpPr/>
          <p:nvPr/>
        </p:nvSpPr>
        <p:spPr>
          <a:xfrm>
            <a:off x="948251" y="1381129"/>
            <a:ext cx="8065028"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a:ln/>
                <a:solidFill>
                  <a:schemeClr val="accent3"/>
                </a:solidFill>
                <a:effectLst/>
              </a:rPr>
              <a:t>Community Engagement &amp; Employment </a:t>
            </a:r>
          </a:p>
        </p:txBody>
      </p:sp>
      <p:sp>
        <p:nvSpPr>
          <p:cNvPr id="5" name="Rectangle 4">
            <a:extLst>
              <a:ext uri="{FF2B5EF4-FFF2-40B4-BE49-F238E27FC236}">
                <a16:creationId xmlns:a16="http://schemas.microsoft.com/office/drawing/2014/main" id="{9161B124-476C-4B7B-A08C-4BCD7EC9AD57}"/>
              </a:ext>
            </a:extLst>
          </p:cNvPr>
          <p:cNvSpPr/>
          <p:nvPr/>
        </p:nvSpPr>
        <p:spPr>
          <a:xfrm>
            <a:off x="3484822" y="1890393"/>
            <a:ext cx="2666114"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a:ln/>
                <a:solidFill>
                  <a:schemeClr val="accent3"/>
                </a:solidFill>
                <a:effectLst/>
              </a:rPr>
              <a:t>Presentation</a:t>
            </a:r>
          </a:p>
        </p:txBody>
      </p:sp>
      <p:sp>
        <p:nvSpPr>
          <p:cNvPr id="6" name="Rectangle 5">
            <a:extLst>
              <a:ext uri="{FF2B5EF4-FFF2-40B4-BE49-F238E27FC236}">
                <a16:creationId xmlns:a16="http://schemas.microsoft.com/office/drawing/2014/main" id="{B0DC3ADC-71CD-418E-919A-9DACF4F9E578}"/>
              </a:ext>
            </a:extLst>
          </p:cNvPr>
          <p:cNvSpPr/>
          <p:nvPr/>
        </p:nvSpPr>
        <p:spPr>
          <a:xfrm>
            <a:off x="3028948" y="2960719"/>
            <a:ext cx="3903633"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800" b="1" cap="none" spc="0" dirty="0">
                <a:ln/>
                <a:solidFill>
                  <a:schemeClr val="accent4"/>
                </a:solidFill>
                <a:effectLst/>
              </a:rPr>
              <a:t>Britta Hough Community </a:t>
            </a:r>
          </a:p>
          <a:p>
            <a:pPr algn="ctr"/>
            <a:r>
              <a:rPr lang="en-US" sz="1800" b="1" i="1" cap="none" spc="0" dirty="0">
                <a:ln/>
                <a:solidFill>
                  <a:schemeClr val="accent4"/>
                </a:solidFill>
                <a:effectLst/>
              </a:rPr>
              <a:t>Life Engagement Project Manager</a:t>
            </a:r>
          </a:p>
        </p:txBody>
      </p:sp>
      <p:pic>
        <p:nvPicPr>
          <p:cNvPr id="8" name="Picture 7">
            <a:extLst>
              <a:ext uri="{FF2B5EF4-FFF2-40B4-BE49-F238E27FC236}">
                <a16:creationId xmlns:a16="http://schemas.microsoft.com/office/drawing/2014/main" id="{8BD82BE0-A94D-4722-83BB-9DBB2A9FFD1E}"/>
              </a:ext>
            </a:extLst>
          </p:cNvPr>
          <p:cNvPicPr>
            <a:picLocks noChangeAspect="1"/>
          </p:cNvPicPr>
          <p:nvPr/>
        </p:nvPicPr>
        <p:blipFill>
          <a:blip r:embed="rId3"/>
          <a:stretch>
            <a:fillRect/>
          </a:stretch>
        </p:blipFill>
        <p:spPr>
          <a:xfrm>
            <a:off x="3662320" y="4223842"/>
            <a:ext cx="2224620" cy="596546"/>
          </a:xfrm>
          <a:prstGeom prst="rect">
            <a:avLst/>
          </a:prstGeom>
        </p:spPr>
      </p:pic>
    </p:spTree>
    <p:extLst>
      <p:ext uri="{BB962C8B-B14F-4D97-AF65-F5344CB8AC3E}">
        <p14:creationId xmlns:p14="http://schemas.microsoft.com/office/powerpoint/2010/main" val="128860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CEF075-2510-4500-8D81-8739F449AF5C}"/>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3" name="TextBox 2">
            <a:extLst>
              <a:ext uri="{FF2B5EF4-FFF2-40B4-BE49-F238E27FC236}">
                <a16:creationId xmlns:a16="http://schemas.microsoft.com/office/drawing/2014/main" id="{C15F76E1-AFB5-4AC8-A1D7-4C07A5F150F2}"/>
              </a:ext>
            </a:extLst>
          </p:cNvPr>
          <p:cNvSpPr txBox="1"/>
          <p:nvPr/>
        </p:nvSpPr>
        <p:spPr>
          <a:xfrm>
            <a:off x="1233971" y="1233947"/>
            <a:ext cx="7109929" cy="3847207"/>
          </a:xfrm>
          <a:prstGeom prst="rect">
            <a:avLst/>
          </a:prstGeom>
          <a:noFill/>
        </p:spPr>
        <p:txBody>
          <a:bodyPr wrap="square" rtlCol="0">
            <a:spAutoFit/>
          </a:bodyPr>
          <a:lstStyle/>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MUI </a:t>
            </a:r>
            <a:r>
              <a:rPr lang="en-US" dirty="0" err="1"/>
              <a:t>Referesher</a:t>
            </a:r>
            <a:r>
              <a:rPr lang="en-US" dirty="0"/>
              <a:t> Training- 	</a:t>
            </a:r>
            <a:r>
              <a:rPr lang="en-US" b="1" dirty="0"/>
              <a:t>August 21, 2024</a:t>
            </a:r>
          </a:p>
          <a:p>
            <a:pPr marL="285750" indent="-285750">
              <a:buFont typeface="Wingdings" panose="05000000000000000000" pitchFamily="2" charset="2"/>
              <a:buChar char="v"/>
            </a:pPr>
            <a:r>
              <a:rPr lang="en-US" dirty="0"/>
              <a:t>Initial Medication Certification Category 1– 	  </a:t>
            </a:r>
            <a:r>
              <a:rPr lang="en-US" b="1" dirty="0"/>
              <a:t>September 23 &amp; 24, 2024 </a:t>
            </a:r>
          </a:p>
          <a:p>
            <a:pPr marL="285750" indent="-285750">
              <a:buFont typeface="Wingdings" panose="05000000000000000000" pitchFamily="2" charset="2"/>
              <a:buChar char="v"/>
            </a:pPr>
            <a:r>
              <a:rPr lang="en-US" dirty="0"/>
              <a:t>Initial Provider Training- 	</a:t>
            </a:r>
            <a:r>
              <a:rPr lang="en-US" b="1" dirty="0"/>
              <a:t>October 9, 2024</a:t>
            </a:r>
          </a:p>
          <a:p>
            <a:pPr marL="285750" indent="-285750">
              <a:buFont typeface="Wingdings" panose="05000000000000000000" pitchFamily="2" charset="2"/>
              <a:buChar char="v"/>
            </a:pPr>
            <a:r>
              <a:rPr lang="en-US" dirty="0"/>
              <a:t>Annual Provider Training- 	</a:t>
            </a:r>
            <a:r>
              <a:rPr lang="en-US" b="1" dirty="0"/>
              <a:t>October 29, 2024</a:t>
            </a:r>
          </a:p>
          <a:p>
            <a:pPr marL="285750" indent="-285750">
              <a:buFont typeface="Wingdings" panose="05000000000000000000" pitchFamily="2" charset="2"/>
              <a:buChar char="v"/>
            </a:pPr>
            <a:r>
              <a:rPr lang="en-US" dirty="0"/>
              <a:t>CPR/First Aid Blended Learning – 	 </a:t>
            </a:r>
            <a:r>
              <a:rPr lang="en-US" b="1" dirty="0"/>
              <a:t>October 7, 2024</a:t>
            </a:r>
          </a:p>
          <a:p>
            <a:pPr marL="285750" indent="-285750">
              <a:buFont typeface="Wingdings" panose="05000000000000000000" pitchFamily="2" charset="2"/>
              <a:buChar char="v"/>
            </a:pPr>
            <a:r>
              <a:rPr lang="en-US" dirty="0"/>
              <a:t>Initial Medication Administration Category 2 &amp; 3- </a:t>
            </a:r>
            <a:r>
              <a:rPr lang="en-US" b="1" dirty="0"/>
              <a:t>August 19 , 2024</a:t>
            </a:r>
          </a:p>
          <a:p>
            <a:pPr marL="285750" indent="-285750">
              <a:buFont typeface="Wingdings" panose="05000000000000000000" pitchFamily="2" charset="2"/>
              <a:buChar char="v"/>
            </a:pPr>
            <a:r>
              <a:rPr lang="en-US" dirty="0"/>
              <a:t>Renewal Medication Certification Category 1, 2 &amp; 3 –    </a:t>
            </a:r>
            <a:r>
              <a:rPr lang="en-US" b="1" dirty="0"/>
              <a:t>August 20, 2024</a:t>
            </a:r>
          </a:p>
          <a:p>
            <a:pPr marL="285750" indent="-285750">
              <a:buFont typeface="Wingdings" panose="05000000000000000000" pitchFamily="2" charset="2"/>
              <a:buChar char="v"/>
            </a:pPr>
            <a:r>
              <a:rPr lang="fr-FR" dirty="0" err="1"/>
              <a:t>Nonviolent</a:t>
            </a:r>
            <a:r>
              <a:rPr lang="fr-FR" dirty="0"/>
              <a:t> Crisis Intervention® (NCI™)   - 	   </a:t>
            </a:r>
            <a:r>
              <a:rPr lang="fr-FR" b="1" dirty="0" err="1"/>
              <a:t>September</a:t>
            </a:r>
            <a:r>
              <a:rPr lang="fr-FR" b="1" dirty="0"/>
              <a:t> 4, 2024</a:t>
            </a:r>
            <a:r>
              <a:rPr lang="fr-FR" dirty="0"/>
              <a:t> </a:t>
            </a:r>
          </a:p>
          <a:p>
            <a:r>
              <a:rPr lang="fr-FR" dirty="0"/>
              <a:t>      </a:t>
            </a:r>
            <a:r>
              <a:rPr lang="fr-FR" dirty="0" err="1"/>
              <a:t>Autism</a:t>
            </a:r>
            <a:r>
              <a:rPr lang="fr-FR" dirty="0"/>
              <a:t> Spectrum </a:t>
            </a:r>
            <a:r>
              <a:rPr lang="fr-FR" dirty="0" err="1"/>
              <a:t>Disorder</a:t>
            </a:r>
            <a:endParaRPr lang="en-US" dirty="0"/>
          </a:p>
          <a:p>
            <a:pPr marL="285750" indent="-285750">
              <a:buFont typeface="Wingdings" panose="05000000000000000000" pitchFamily="2" charset="2"/>
              <a:buChar char="v"/>
            </a:pPr>
            <a:endParaRPr lang="en-US" dirty="0"/>
          </a:p>
          <a:p>
            <a:endParaRPr lang="en-US" dirty="0"/>
          </a:p>
          <a:p>
            <a:endParaRPr lang="en-US" dirty="0"/>
          </a:p>
          <a:p>
            <a:endParaRPr lang="en-US" dirty="0"/>
          </a:p>
          <a:p>
            <a:endParaRPr lang="en-US" sz="1200" i="1" dirty="0"/>
          </a:p>
          <a:p>
            <a:r>
              <a:rPr lang="en-US" sz="1200" i="1" dirty="0"/>
              <a:t>All classes listed above are open for registration on the Ashtabula County Board of Developmental Disabilities website under the Provider support tab. </a:t>
            </a:r>
            <a:r>
              <a:rPr lang="en-US" sz="1200" i="1" dirty="0">
                <a:hlinkClick r:id="rId3"/>
              </a:rPr>
              <a:t>https://www.ashtabuladd.org/</a:t>
            </a:r>
            <a:endParaRPr lang="en-US" sz="1200" i="1" dirty="0"/>
          </a:p>
          <a:p>
            <a:endParaRPr lang="en-US" sz="1200" i="1" dirty="0"/>
          </a:p>
        </p:txBody>
      </p:sp>
      <p:pic>
        <p:nvPicPr>
          <p:cNvPr id="4" name="Picture 3">
            <a:extLst>
              <a:ext uri="{FF2B5EF4-FFF2-40B4-BE49-F238E27FC236}">
                <a16:creationId xmlns:a16="http://schemas.microsoft.com/office/drawing/2014/main" id="{CA5D106B-215C-4538-83AC-D6B51CC1C134}"/>
              </a:ext>
            </a:extLst>
          </p:cNvPr>
          <p:cNvPicPr>
            <a:picLocks noChangeAspect="1"/>
          </p:cNvPicPr>
          <p:nvPr/>
        </p:nvPicPr>
        <p:blipFill>
          <a:blip r:embed="rId4"/>
          <a:stretch>
            <a:fillRect/>
          </a:stretch>
        </p:blipFill>
        <p:spPr>
          <a:xfrm>
            <a:off x="0" y="3491346"/>
            <a:ext cx="9144000" cy="859536"/>
          </a:xfrm>
          <a:prstGeom prst="rect">
            <a:avLst/>
          </a:prstGeom>
        </p:spPr>
      </p:pic>
      <p:sp>
        <p:nvSpPr>
          <p:cNvPr id="14" name="Rectangle 13">
            <a:extLst>
              <a:ext uri="{FF2B5EF4-FFF2-40B4-BE49-F238E27FC236}">
                <a16:creationId xmlns:a16="http://schemas.microsoft.com/office/drawing/2014/main" id="{220C9DB0-4991-4225-A7A8-C4C6CC25B607}"/>
              </a:ext>
            </a:extLst>
          </p:cNvPr>
          <p:cNvSpPr/>
          <p:nvPr/>
        </p:nvSpPr>
        <p:spPr>
          <a:xfrm>
            <a:off x="1195076" y="372963"/>
            <a:ext cx="649408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Upcoming Training</a:t>
            </a:r>
          </a:p>
        </p:txBody>
      </p:sp>
    </p:spTree>
    <p:extLst>
      <p:ext uri="{BB962C8B-B14F-4D97-AF65-F5344CB8AC3E}">
        <p14:creationId xmlns:p14="http://schemas.microsoft.com/office/powerpoint/2010/main" val="3376174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DEA07-2CA1-47AA-8FB2-22DD5C60377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88375" y="1984690"/>
            <a:ext cx="3967249" cy="2640700"/>
          </a:xfrm>
          <a:prstGeom prst="rect">
            <a:avLst/>
          </a:prstGeom>
        </p:spPr>
      </p:pic>
      <p:sp>
        <p:nvSpPr>
          <p:cNvPr id="4" name="Rectangle 3">
            <a:extLst>
              <a:ext uri="{FF2B5EF4-FFF2-40B4-BE49-F238E27FC236}">
                <a16:creationId xmlns:a16="http://schemas.microsoft.com/office/drawing/2014/main" id="{C65A50A9-9669-4D81-BF18-3B87ED57EA69}"/>
              </a:ext>
            </a:extLst>
          </p:cNvPr>
          <p:cNvSpPr/>
          <p:nvPr/>
        </p:nvSpPr>
        <p:spPr>
          <a:xfrm>
            <a:off x="2658556" y="1061360"/>
            <a:ext cx="360868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OPEN MIC</a:t>
            </a:r>
          </a:p>
        </p:txBody>
      </p:sp>
    </p:spTree>
    <p:extLst>
      <p:ext uri="{BB962C8B-B14F-4D97-AF65-F5344CB8AC3E}">
        <p14:creationId xmlns:p14="http://schemas.microsoft.com/office/powerpoint/2010/main" val="1930036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0B4540-5224-4386-979E-E6AF8DA9F9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61682" y="2999373"/>
            <a:ext cx="4378187" cy="2145768"/>
          </a:xfrm>
          <a:prstGeom prst="rect">
            <a:avLst/>
          </a:prstGeom>
        </p:spPr>
      </p:pic>
      <p:pic>
        <p:nvPicPr>
          <p:cNvPr id="7" name="Picture 6">
            <a:extLst>
              <a:ext uri="{FF2B5EF4-FFF2-40B4-BE49-F238E27FC236}">
                <a16:creationId xmlns:a16="http://schemas.microsoft.com/office/drawing/2014/main" id="{9851DE6A-06AF-4015-932D-A29939572FB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flipH="1">
            <a:off x="7377320" y="1798983"/>
            <a:ext cx="864704" cy="864704"/>
          </a:xfrm>
          <a:prstGeom prst="rect">
            <a:avLst/>
          </a:prstGeom>
        </p:spPr>
      </p:pic>
      <p:pic>
        <p:nvPicPr>
          <p:cNvPr id="13" name="Picture 12">
            <a:extLst>
              <a:ext uri="{FF2B5EF4-FFF2-40B4-BE49-F238E27FC236}">
                <a16:creationId xmlns:a16="http://schemas.microsoft.com/office/drawing/2014/main" id="{726B73A8-21A6-4B2A-BA78-2E82911E86F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flipH="1">
            <a:off x="7809672" y="2835965"/>
            <a:ext cx="864704" cy="864704"/>
          </a:xfrm>
          <a:prstGeom prst="rect">
            <a:avLst/>
          </a:prstGeom>
        </p:spPr>
      </p:pic>
      <p:pic>
        <p:nvPicPr>
          <p:cNvPr id="15" name="Picture 14">
            <a:extLst>
              <a:ext uri="{FF2B5EF4-FFF2-40B4-BE49-F238E27FC236}">
                <a16:creationId xmlns:a16="http://schemas.microsoft.com/office/drawing/2014/main" id="{DCF533B9-705C-49F7-9F6A-F1B728FC553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09404" y="1798983"/>
            <a:ext cx="864705" cy="864704"/>
          </a:xfrm>
          <a:prstGeom prst="rect">
            <a:avLst/>
          </a:prstGeom>
        </p:spPr>
      </p:pic>
      <p:pic>
        <p:nvPicPr>
          <p:cNvPr id="16" name="Picture 15">
            <a:extLst>
              <a:ext uri="{FF2B5EF4-FFF2-40B4-BE49-F238E27FC236}">
                <a16:creationId xmlns:a16="http://schemas.microsoft.com/office/drawing/2014/main" id="{643C356D-E684-478E-AE23-6F3BFBF7415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92596" y="2835965"/>
            <a:ext cx="841097" cy="864704"/>
          </a:xfrm>
          <a:prstGeom prst="rect">
            <a:avLst/>
          </a:prstGeom>
        </p:spPr>
      </p:pic>
      <p:pic>
        <p:nvPicPr>
          <p:cNvPr id="9" name="Picture 8">
            <a:extLst>
              <a:ext uri="{FF2B5EF4-FFF2-40B4-BE49-F238E27FC236}">
                <a16:creationId xmlns:a16="http://schemas.microsoft.com/office/drawing/2014/main" id="{B0BB0B30-B98E-4A41-8BD0-8A1540652F5D}"/>
              </a:ext>
            </a:extLst>
          </p:cNvPr>
          <p:cNvPicPr>
            <a:picLocks noChangeAspect="1"/>
          </p:cNvPicPr>
          <p:nvPr/>
        </p:nvPicPr>
        <p:blipFill>
          <a:blip r:embed="rId7"/>
          <a:stretch>
            <a:fillRect/>
          </a:stretch>
        </p:blipFill>
        <p:spPr>
          <a:xfrm>
            <a:off x="2737348" y="1072341"/>
            <a:ext cx="3426853" cy="2736393"/>
          </a:xfrm>
          <a:prstGeom prst="rect">
            <a:avLst/>
          </a:prstGeom>
        </p:spPr>
      </p:pic>
      <p:pic>
        <p:nvPicPr>
          <p:cNvPr id="17" name="Picture 16">
            <a:extLst>
              <a:ext uri="{FF2B5EF4-FFF2-40B4-BE49-F238E27FC236}">
                <a16:creationId xmlns:a16="http://schemas.microsoft.com/office/drawing/2014/main" id="{3794F3D9-0FE0-4E85-875E-3B2BF50C3C9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07900" y="2663687"/>
            <a:ext cx="864705" cy="864704"/>
          </a:xfrm>
          <a:prstGeom prst="rect">
            <a:avLst/>
          </a:prstGeom>
        </p:spPr>
      </p:pic>
      <p:pic>
        <p:nvPicPr>
          <p:cNvPr id="18" name="Picture 17">
            <a:extLst>
              <a:ext uri="{FF2B5EF4-FFF2-40B4-BE49-F238E27FC236}">
                <a16:creationId xmlns:a16="http://schemas.microsoft.com/office/drawing/2014/main" id="{AF4AFA11-AE7C-4A2C-811D-7530357F419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flipH="1">
            <a:off x="6871396" y="2663687"/>
            <a:ext cx="864704" cy="864704"/>
          </a:xfrm>
          <a:prstGeom prst="rect">
            <a:avLst/>
          </a:prstGeom>
        </p:spPr>
      </p:pic>
    </p:spTree>
    <p:extLst>
      <p:ext uri="{BB962C8B-B14F-4D97-AF65-F5344CB8AC3E}">
        <p14:creationId xmlns:p14="http://schemas.microsoft.com/office/powerpoint/2010/main" val="1888348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1F009C-CA08-4A0A-8B91-9BBC32F571D9}"/>
              </a:ext>
            </a:extLst>
          </p:cNvPr>
          <p:cNvSpPr/>
          <p:nvPr/>
        </p:nvSpPr>
        <p:spPr>
          <a:xfrm>
            <a:off x="832549" y="419760"/>
            <a:ext cx="7686720" cy="3908762"/>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Thank You!</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Next Provider Meeting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September 12</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 2024</a:t>
            </a: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Station MD &amp; Moms Meals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a:extLst>
              <a:ext uri="{FF2B5EF4-FFF2-40B4-BE49-F238E27FC236}">
                <a16:creationId xmlns:a16="http://schemas.microsoft.com/office/drawing/2014/main" id="{1114A3FC-40A5-4090-A9A9-384D4C1097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71648" y="2842779"/>
            <a:ext cx="1096241" cy="913534"/>
          </a:xfrm>
          <a:prstGeom prst="rect">
            <a:avLst/>
          </a:prstGeom>
        </p:spPr>
      </p:pic>
      <p:pic>
        <p:nvPicPr>
          <p:cNvPr id="5" name="Picture 4">
            <a:extLst>
              <a:ext uri="{FF2B5EF4-FFF2-40B4-BE49-F238E27FC236}">
                <a16:creationId xmlns:a16="http://schemas.microsoft.com/office/drawing/2014/main" id="{E264DC7F-B3F8-4D4F-B547-2A04E1A955E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23879" y="2842779"/>
            <a:ext cx="1096241" cy="913534"/>
          </a:xfrm>
          <a:prstGeom prst="rect">
            <a:avLst/>
          </a:prstGeom>
        </p:spPr>
      </p:pic>
      <p:pic>
        <p:nvPicPr>
          <p:cNvPr id="6" name="Picture 5">
            <a:extLst>
              <a:ext uri="{FF2B5EF4-FFF2-40B4-BE49-F238E27FC236}">
                <a16:creationId xmlns:a16="http://schemas.microsoft.com/office/drawing/2014/main" id="{3EA1A6E5-8A35-4594-8D3C-E74909E4A9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76110" y="2842779"/>
            <a:ext cx="1096241" cy="913534"/>
          </a:xfrm>
          <a:prstGeom prst="rect">
            <a:avLst/>
          </a:prstGeom>
        </p:spPr>
      </p:pic>
    </p:spTree>
    <p:extLst>
      <p:ext uri="{BB962C8B-B14F-4D97-AF65-F5344CB8AC3E}">
        <p14:creationId xmlns:p14="http://schemas.microsoft.com/office/powerpoint/2010/main" val="193844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00B0D9-D18C-4D7F-B649-E1F05CB8D55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44586" y="2507987"/>
            <a:ext cx="3943350" cy="2533650"/>
          </a:xfrm>
          <a:prstGeom prst="rect">
            <a:avLst/>
          </a:prstGeom>
        </p:spPr>
      </p:pic>
      <p:pic>
        <p:nvPicPr>
          <p:cNvPr id="15" name="Picture 14">
            <a:extLst>
              <a:ext uri="{FF2B5EF4-FFF2-40B4-BE49-F238E27FC236}">
                <a16:creationId xmlns:a16="http://schemas.microsoft.com/office/drawing/2014/main" id="{97283669-D3A4-4984-8876-E015B7B6888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740064">
            <a:off x="146804" y="2918095"/>
            <a:ext cx="2281947" cy="2281947"/>
          </a:xfrm>
          <a:prstGeom prst="rect">
            <a:avLst/>
          </a:prstGeom>
        </p:spPr>
      </p:pic>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379229" y="4612152"/>
            <a:ext cx="544387" cy="355949"/>
          </a:xfrm>
        </p:spPr>
        <p:txBody>
          <a:bodyPr/>
          <a:lstStyle/>
          <a:p>
            <a:pPr marL="0" lvl="0" indent="0" algn="r" rtl="0">
              <a:spcBef>
                <a:spcPts val="0"/>
              </a:spcBef>
              <a:spcAft>
                <a:spcPts val="0"/>
              </a:spcAft>
              <a:buNone/>
            </a:pPr>
            <a:fld id="{00000000-1234-1234-1234-123412341234}" type="slidenum">
              <a:rPr lang="en" smtClean="0">
                <a:solidFill>
                  <a:schemeClr val="accent1"/>
                </a:solidFill>
              </a:rPr>
              <a:t>3</a:t>
            </a:fld>
            <a:endParaRPr lang="en" dirty="0">
              <a:solidFill>
                <a:schemeClr val="accent1"/>
              </a:solidFill>
            </a:endParaRPr>
          </a:p>
        </p:txBody>
      </p:sp>
      <p:sp>
        <p:nvSpPr>
          <p:cNvPr id="7" name="Rectangle 6">
            <a:extLst>
              <a:ext uri="{FF2B5EF4-FFF2-40B4-BE49-F238E27FC236}">
                <a16:creationId xmlns:a16="http://schemas.microsoft.com/office/drawing/2014/main" id="{1701C2FB-53F1-41A6-92CC-8DE978D7A852}"/>
              </a:ext>
            </a:extLst>
          </p:cNvPr>
          <p:cNvSpPr/>
          <p:nvPr/>
        </p:nvSpPr>
        <p:spPr>
          <a:xfrm>
            <a:off x="2556063" y="867003"/>
            <a:ext cx="4031873"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2">
                    <a:lumMod val="75000"/>
                  </a:schemeClr>
                </a:solidFill>
                <a:effectLst/>
              </a:rPr>
              <a:t>DSP of the Month</a:t>
            </a:r>
          </a:p>
        </p:txBody>
      </p:sp>
      <p:sp>
        <p:nvSpPr>
          <p:cNvPr id="8" name="Rectangle 7">
            <a:extLst>
              <a:ext uri="{FF2B5EF4-FFF2-40B4-BE49-F238E27FC236}">
                <a16:creationId xmlns:a16="http://schemas.microsoft.com/office/drawing/2014/main" id="{9BDFB1B8-9CBF-419B-BE94-265A0E456D64}"/>
              </a:ext>
            </a:extLst>
          </p:cNvPr>
          <p:cNvSpPr/>
          <p:nvPr/>
        </p:nvSpPr>
        <p:spPr>
          <a:xfrm>
            <a:off x="135283" y="2256476"/>
            <a:ext cx="2946953"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rPr>
              <a:t>Lynn Minor</a:t>
            </a:r>
          </a:p>
        </p:txBody>
      </p:sp>
      <p:sp>
        <p:nvSpPr>
          <p:cNvPr id="9" name="Rectangle 8">
            <a:extLst>
              <a:ext uri="{FF2B5EF4-FFF2-40B4-BE49-F238E27FC236}">
                <a16:creationId xmlns:a16="http://schemas.microsoft.com/office/drawing/2014/main" id="{868C2622-7AF2-4067-8C10-AE28DD7CA8CF}"/>
              </a:ext>
            </a:extLst>
          </p:cNvPr>
          <p:cNvSpPr/>
          <p:nvPr/>
        </p:nvSpPr>
        <p:spPr>
          <a:xfrm>
            <a:off x="3185887" y="1610145"/>
            <a:ext cx="2595582"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3"/>
                </a:solidFill>
                <a:effectLst/>
              </a:rPr>
              <a:t>Sierra </a:t>
            </a:r>
            <a:r>
              <a:rPr lang="en-US" sz="3600" b="1" cap="none" spc="0" dirty="0" err="1">
                <a:ln/>
                <a:solidFill>
                  <a:schemeClr val="accent3"/>
                </a:solidFill>
                <a:effectLst/>
              </a:rPr>
              <a:t>Sipe</a:t>
            </a:r>
            <a:endParaRPr lang="en-US" sz="3600" b="1" cap="none" spc="0" dirty="0">
              <a:ln/>
              <a:solidFill>
                <a:schemeClr val="accent3"/>
              </a:solidFill>
              <a:effectLst/>
            </a:endParaRPr>
          </a:p>
        </p:txBody>
      </p:sp>
      <p:sp>
        <p:nvSpPr>
          <p:cNvPr id="11" name="Rectangle 10">
            <a:extLst>
              <a:ext uri="{FF2B5EF4-FFF2-40B4-BE49-F238E27FC236}">
                <a16:creationId xmlns:a16="http://schemas.microsoft.com/office/drawing/2014/main" id="{AA46B175-CCAA-4E3B-88BE-352D7B562231}"/>
              </a:ext>
            </a:extLst>
          </p:cNvPr>
          <p:cNvSpPr/>
          <p:nvPr/>
        </p:nvSpPr>
        <p:spPr>
          <a:xfrm>
            <a:off x="5826434" y="2256476"/>
            <a:ext cx="3182281"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rPr>
              <a:t>Cierra </a:t>
            </a:r>
            <a:r>
              <a:rPr lang="en-US" sz="4000" b="1" cap="none" spc="0" dirty="0" err="1">
                <a:ln/>
                <a:solidFill>
                  <a:schemeClr val="accent4"/>
                </a:solidFill>
                <a:effectLst/>
              </a:rPr>
              <a:t>Orser</a:t>
            </a:r>
            <a:endParaRPr lang="en-US" sz="4000" b="1" cap="none" spc="0" dirty="0">
              <a:ln/>
              <a:solidFill>
                <a:schemeClr val="accent4"/>
              </a:solidFill>
              <a:effectLst/>
            </a:endParaRPr>
          </a:p>
        </p:txBody>
      </p:sp>
      <p:pic>
        <p:nvPicPr>
          <p:cNvPr id="27" name="Picture 26">
            <a:extLst>
              <a:ext uri="{FF2B5EF4-FFF2-40B4-BE49-F238E27FC236}">
                <a16:creationId xmlns:a16="http://schemas.microsoft.com/office/drawing/2014/main" id="{37B3E75D-6E67-4C78-9D29-AAB9B57190E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081608">
            <a:off x="6618976" y="2949976"/>
            <a:ext cx="2281947" cy="2281947"/>
          </a:xfrm>
          <a:prstGeom prst="rect">
            <a:avLst/>
          </a:prstGeom>
        </p:spPr>
      </p:pic>
    </p:spTree>
    <p:extLst>
      <p:ext uri="{BB962C8B-B14F-4D97-AF65-F5344CB8AC3E}">
        <p14:creationId xmlns:p14="http://schemas.microsoft.com/office/powerpoint/2010/main" val="18361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anim calcmode="lin" valueType="num">
                                      <p:cBhvr>
                                        <p:cTn id="22" dur="2000" fill="hold"/>
                                        <p:tgtEl>
                                          <p:spTgt spid="11"/>
                                        </p:tgtEl>
                                        <p:attrNameLst>
                                          <p:attrName>ppt_w</p:attrName>
                                        </p:attrNameLst>
                                      </p:cBhvr>
                                      <p:tavLst>
                                        <p:tav tm="0" fmla="#ppt_w*sin(2.5*pi*$)">
                                          <p:val>
                                            <p:fltVal val="0"/>
                                          </p:val>
                                        </p:tav>
                                        <p:tav tm="100000">
                                          <p:val>
                                            <p:fltVal val="1"/>
                                          </p:val>
                                        </p:tav>
                                      </p:tavLst>
                                    </p:anim>
                                    <p:anim calcmode="lin" valueType="num">
                                      <p:cBhvr>
                                        <p:cTn id="2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9F83BB-287A-43D4-9A27-939FF8F6A20E}"/>
              </a:ext>
            </a:extLst>
          </p:cNvPr>
          <p:cNvSpPr>
            <a:spLocks noGrp="1"/>
          </p:cNvSpPr>
          <p:nvPr>
            <p:ph type="body" idx="1"/>
          </p:nvPr>
        </p:nvSpPr>
        <p:spPr>
          <a:xfrm>
            <a:off x="2232566" y="137507"/>
            <a:ext cx="4678867" cy="732099"/>
          </a:xfrm>
        </p:spPr>
        <p:txBody>
          <a:bodyPr/>
          <a:lstStyle/>
          <a:p>
            <a:pPr marL="50800" indent="0">
              <a:buNone/>
            </a:pPr>
            <a:r>
              <a:rPr lang="en-US" dirty="0"/>
              <a:t>ISS Department </a:t>
            </a:r>
          </a:p>
          <a:p>
            <a:pPr marL="50800" indent="0">
              <a:buNone/>
            </a:pPr>
            <a:endParaRPr lang="en-US" sz="1600" i="1" dirty="0"/>
          </a:p>
        </p:txBody>
      </p:sp>
      <p:sp>
        <p:nvSpPr>
          <p:cNvPr id="3" name="Slide Number Placeholder 2">
            <a:extLst>
              <a:ext uri="{FF2B5EF4-FFF2-40B4-BE49-F238E27FC236}">
                <a16:creationId xmlns:a16="http://schemas.microsoft.com/office/drawing/2014/main" id="{A82C725D-C4CF-42D0-8172-0BC364735CC1}"/>
              </a:ext>
            </a:extLst>
          </p:cNvPr>
          <p:cNvSpPr>
            <a:spLocks noGrp="1"/>
          </p:cNvSpPr>
          <p:nvPr>
            <p:ph type="sldNum" idx="12"/>
          </p:nvPr>
        </p:nvSpPr>
        <p:spPr>
          <a:xfrm>
            <a:off x="8387066" y="4619965"/>
            <a:ext cx="548700" cy="393600"/>
          </a:xfrm>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6" name="Picture 5">
            <a:extLst>
              <a:ext uri="{FF2B5EF4-FFF2-40B4-BE49-F238E27FC236}">
                <a16:creationId xmlns:a16="http://schemas.microsoft.com/office/drawing/2014/main" id="{481B58D9-9431-41C9-867F-964DAC4F9267}"/>
              </a:ext>
            </a:extLst>
          </p:cNvPr>
          <p:cNvPicPr>
            <a:picLocks noChangeAspect="1"/>
          </p:cNvPicPr>
          <p:nvPr/>
        </p:nvPicPr>
        <p:blipFill>
          <a:blip r:embed="rId3"/>
          <a:stretch>
            <a:fillRect/>
          </a:stretch>
        </p:blipFill>
        <p:spPr>
          <a:xfrm>
            <a:off x="2017851" y="76726"/>
            <a:ext cx="762062" cy="792880"/>
          </a:xfrm>
          <a:prstGeom prst="rect">
            <a:avLst/>
          </a:prstGeom>
        </p:spPr>
      </p:pic>
      <p:sp>
        <p:nvSpPr>
          <p:cNvPr id="10" name="AutoShape 4" descr="https://encrypted-tbn0.gstatic.com/shopping?q=tbn:ANd9GcSGe4WXiakfHLrWCT55lm__pMXTWBH1RFZTwmCGOd_0c4WPHlIEbGT1KL_NKfKReZsPfwLZjNulL-5I9OLSgeYRYLhuE-BR3iJhhGw1Z33YXlogoqHMje53Co4">
            <a:extLst>
              <a:ext uri="{FF2B5EF4-FFF2-40B4-BE49-F238E27FC236}">
                <a16:creationId xmlns:a16="http://schemas.microsoft.com/office/drawing/2014/main" id="{292CFAF4-599A-45CD-8012-8179D20395A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BA3FF65-3E40-4D9F-B63F-20CB5134BE4C}"/>
              </a:ext>
            </a:extLst>
          </p:cNvPr>
          <p:cNvPicPr>
            <a:picLocks noChangeAspect="1"/>
          </p:cNvPicPr>
          <p:nvPr/>
        </p:nvPicPr>
        <p:blipFill>
          <a:blip r:embed="rId4"/>
          <a:stretch>
            <a:fillRect/>
          </a:stretch>
        </p:blipFill>
        <p:spPr>
          <a:xfrm>
            <a:off x="1664048" y="1026897"/>
            <a:ext cx="2907951" cy="3721029"/>
          </a:xfrm>
          <a:prstGeom prst="rect">
            <a:avLst/>
          </a:prstGeom>
        </p:spPr>
      </p:pic>
      <p:pic>
        <p:nvPicPr>
          <p:cNvPr id="8" name="Picture 7">
            <a:extLst>
              <a:ext uri="{FF2B5EF4-FFF2-40B4-BE49-F238E27FC236}">
                <a16:creationId xmlns:a16="http://schemas.microsoft.com/office/drawing/2014/main" id="{8DD59B6A-469B-45E1-B13E-6DD64F0FE780}"/>
              </a:ext>
            </a:extLst>
          </p:cNvPr>
          <p:cNvPicPr>
            <a:picLocks noChangeAspect="1"/>
          </p:cNvPicPr>
          <p:nvPr/>
        </p:nvPicPr>
        <p:blipFill>
          <a:blip r:embed="rId5"/>
          <a:stretch>
            <a:fillRect/>
          </a:stretch>
        </p:blipFill>
        <p:spPr>
          <a:xfrm>
            <a:off x="4963162" y="1000323"/>
            <a:ext cx="2907951" cy="3747603"/>
          </a:xfrm>
          <a:prstGeom prst="rect">
            <a:avLst/>
          </a:prstGeom>
        </p:spPr>
      </p:pic>
      <p:sp>
        <p:nvSpPr>
          <p:cNvPr id="13" name="TextBox 12">
            <a:extLst>
              <a:ext uri="{FF2B5EF4-FFF2-40B4-BE49-F238E27FC236}">
                <a16:creationId xmlns:a16="http://schemas.microsoft.com/office/drawing/2014/main" id="{F74CA80A-E048-401C-928B-74C387E110EE}"/>
              </a:ext>
            </a:extLst>
          </p:cNvPr>
          <p:cNvSpPr txBox="1"/>
          <p:nvPr/>
        </p:nvSpPr>
        <p:spPr>
          <a:xfrm>
            <a:off x="3598408" y="561829"/>
            <a:ext cx="2593445" cy="307777"/>
          </a:xfrm>
          <a:prstGeom prst="rect">
            <a:avLst/>
          </a:prstGeom>
          <a:noFill/>
        </p:spPr>
        <p:txBody>
          <a:bodyPr wrap="square" rtlCol="0">
            <a:spAutoFit/>
          </a:bodyPr>
          <a:lstStyle/>
          <a:p>
            <a:r>
              <a:rPr lang="en-US" dirty="0">
                <a:hlinkClick r:id="rId6"/>
              </a:rPr>
              <a:t>Health And Safety Alerts</a:t>
            </a:r>
            <a:endParaRPr lang="en-US" dirty="0"/>
          </a:p>
        </p:txBody>
      </p:sp>
    </p:spTree>
    <p:extLst>
      <p:ext uri="{BB962C8B-B14F-4D97-AF65-F5344CB8AC3E}">
        <p14:creationId xmlns:p14="http://schemas.microsoft.com/office/powerpoint/2010/main" val="470334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0EB45A-81B4-495F-A9B5-E920F6931C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3" name="Picture 2">
            <a:extLst>
              <a:ext uri="{FF2B5EF4-FFF2-40B4-BE49-F238E27FC236}">
                <a16:creationId xmlns:a16="http://schemas.microsoft.com/office/drawing/2014/main" id="{28398B88-F194-4017-8B0D-0E4FFA94A093}"/>
              </a:ext>
            </a:extLst>
          </p:cNvPr>
          <p:cNvPicPr>
            <a:picLocks noChangeAspect="1"/>
          </p:cNvPicPr>
          <p:nvPr/>
        </p:nvPicPr>
        <p:blipFill>
          <a:blip r:embed="rId3"/>
          <a:stretch>
            <a:fillRect/>
          </a:stretch>
        </p:blipFill>
        <p:spPr>
          <a:xfrm>
            <a:off x="1978572" y="612960"/>
            <a:ext cx="2593428" cy="3272261"/>
          </a:xfrm>
          <a:prstGeom prst="rect">
            <a:avLst/>
          </a:prstGeom>
        </p:spPr>
      </p:pic>
      <p:pic>
        <p:nvPicPr>
          <p:cNvPr id="4" name="Picture 3">
            <a:extLst>
              <a:ext uri="{FF2B5EF4-FFF2-40B4-BE49-F238E27FC236}">
                <a16:creationId xmlns:a16="http://schemas.microsoft.com/office/drawing/2014/main" id="{E88E626E-21C1-4C7B-8BA9-7683AE3623A3}"/>
              </a:ext>
            </a:extLst>
          </p:cNvPr>
          <p:cNvPicPr>
            <a:picLocks noChangeAspect="1"/>
          </p:cNvPicPr>
          <p:nvPr/>
        </p:nvPicPr>
        <p:blipFill>
          <a:blip r:embed="rId4"/>
          <a:stretch>
            <a:fillRect/>
          </a:stretch>
        </p:blipFill>
        <p:spPr>
          <a:xfrm>
            <a:off x="5098834" y="612959"/>
            <a:ext cx="2534852" cy="3249991"/>
          </a:xfrm>
          <a:prstGeom prst="rect">
            <a:avLst/>
          </a:prstGeom>
        </p:spPr>
      </p:pic>
      <p:pic>
        <p:nvPicPr>
          <p:cNvPr id="7170" name="Picture 2" descr="Ohio Direction Card/EBT | Job and Family Services">
            <a:extLst>
              <a:ext uri="{FF2B5EF4-FFF2-40B4-BE49-F238E27FC236}">
                <a16:creationId xmlns:a16="http://schemas.microsoft.com/office/drawing/2014/main" id="{39C26859-0253-4FBE-B0DB-1B048157B5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621" y="1820917"/>
            <a:ext cx="1012431" cy="653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637F87-61EB-46D8-B2CD-FA62155CED67}"/>
              </a:ext>
            </a:extLst>
          </p:cNvPr>
          <p:cNvSpPr/>
          <p:nvPr/>
        </p:nvSpPr>
        <p:spPr>
          <a:xfrm>
            <a:off x="3024409" y="4497120"/>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bg1"/>
                </a:solidFill>
                <a:effectLst/>
              </a:rPr>
              <a:t>QCO Department</a:t>
            </a:r>
          </a:p>
        </p:txBody>
      </p:sp>
      <p:pic>
        <p:nvPicPr>
          <p:cNvPr id="5" name="Picture 4">
            <a:extLst>
              <a:ext uri="{FF2B5EF4-FFF2-40B4-BE49-F238E27FC236}">
                <a16:creationId xmlns:a16="http://schemas.microsoft.com/office/drawing/2014/main" id="{2A1E73D5-888F-418F-8457-3BC7AA28A8C9}"/>
              </a:ext>
            </a:extLst>
          </p:cNvPr>
          <p:cNvPicPr>
            <a:picLocks noChangeAspect="1"/>
          </p:cNvPicPr>
          <p:nvPr/>
        </p:nvPicPr>
        <p:blipFill>
          <a:blip r:embed="rId6"/>
          <a:stretch>
            <a:fillRect/>
          </a:stretch>
        </p:blipFill>
        <p:spPr>
          <a:xfrm>
            <a:off x="394139" y="1723823"/>
            <a:ext cx="1273140" cy="847927"/>
          </a:xfrm>
          <a:prstGeom prst="rect">
            <a:avLst/>
          </a:prstGeom>
        </p:spPr>
      </p:pic>
    </p:spTree>
    <p:extLst>
      <p:ext uri="{BB962C8B-B14F-4D97-AF65-F5344CB8AC3E}">
        <p14:creationId xmlns:p14="http://schemas.microsoft.com/office/powerpoint/2010/main" val="113447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E4B67-AB92-49D8-B842-D4774599662F}"/>
              </a:ext>
            </a:extLst>
          </p:cNvPr>
          <p:cNvSpPr/>
          <p:nvPr/>
        </p:nvSpPr>
        <p:spPr>
          <a:xfrm>
            <a:off x="1597354" y="952958"/>
            <a:ext cx="603242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22225">
                  <a:solidFill>
                    <a:schemeClr val="accent2"/>
                  </a:solidFill>
                  <a:prstDash val="solid"/>
                </a:ln>
                <a:solidFill>
                  <a:schemeClr val="accent2">
                    <a:lumMod val="40000"/>
                    <a:lumOff val="60000"/>
                  </a:schemeClr>
                </a:solidFill>
              </a:rPr>
              <a:t>DSP Appreciation</a:t>
            </a:r>
          </a:p>
        </p:txBody>
      </p:sp>
      <p:sp>
        <p:nvSpPr>
          <p:cNvPr id="6" name="TextBox 5">
            <a:extLst>
              <a:ext uri="{FF2B5EF4-FFF2-40B4-BE49-F238E27FC236}">
                <a16:creationId xmlns:a16="http://schemas.microsoft.com/office/drawing/2014/main" id="{DFF0F335-A58E-4839-809F-C940565264F7}"/>
              </a:ext>
            </a:extLst>
          </p:cNvPr>
          <p:cNvSpPr txBox="1"/>
          <p:nvPr/>
        </p:nvSpPr>
        <p:spPr>
          <a:xfrm>
            <a:off x="2058826" y="1876288"/>
            <a:ext cx="7315200" cy="2985433"/>
          </a:xfrm>
          <a:prstGeom prst="rect">
            <a:avLst/>
          </a:prstGeom>
          <a:noFill/>
        </p:spPr>
        <p:txBody>
          <a:bodyPr wrap="square" rtlCol="0">
            <a:spAutoFit/>
          </a:bodyPr>
          <a:lstStyle/>
          <a:p>
            <a:pPr marL="285750" indent="-285750">
              <a:buFont typeface="Wingdings" panose="05000000000000000000" pitchFamily="2" charset="2"/>
              <a:buChar char="ü"/>
            </a:pPr>
            <a:r>
              <a:rPr lang="en-US" dirty="0"/>
              <a:t>September 3</a:t>
            </a:r>
            <a:r>
              <a:rPr lang="en-US" baseline="30000" dirty="0"/>
              <a:t>rd</a:t>
            </a:r>
            <a:r>
              <a:rPr lang="en-US" dirty="0"/>
              <a:t>- Active Day and Vitality Supported Living</a:t>
            </a:r>
          </a:p>
          <a:p>
            <a:pPr marL="285750" indent="-285750">
              <a:buFont typeface="Wingdings" panose="05000000000000000000" pitchFamily="2" charset="2"/>
              <a:buChar char="ü"/>
            </a:pPr>
            <a:r>
              <a:rPr lang="en-US" dirty="0"/>
              <a:t>September 4</a:t>
            </a:r>
            <a:r>
              <a:rPr lang="en-US" baseline="30000" dirty="0"/>
              <a:t>th</a:t>
            </a:r>
            <a:r>
              <a:rPr lang="en-US" dirty="0"/>
              <a:t> - Maples and ACRS </a:t>
            </a:r>
          </a:p>
          <a:p>
            <a:pPr marL="285750" indent="-285750">
              <a:buFont typeface="Wingdings" panose="05000000000000000000" pitchFamily="2" charset="2"/>
              <a:buChar char="ü"/>
            </a:pPr>
            <a:r>
              <a:rPr lang="en-US" dirty="0"/>
              <a:t>September 5</a:t>
            </a:r>
            <a:r>
              <a:rPr lang="en-US" baseline="30000" dirty="0"/>
              <a:t>th</a:t>
            </a:r>
            <a:r>
              <a:rPr lang="en-US" dirty="0"/>
              <a:t>  - New Avenues and Accessible Homes</a:t>
            </a:r>
          </a:p>
          <a:p>
            <a:pPr marL="285750" indent="-285750">
              <a:buFont typeface="Wingdings" panose="05000000000000000000" pitchFamily="2" charset="2"/>
              <a:buChar char="ü"/>
            </a:pPr>
            <a:r>
              <a:rPr lang="en-US" dirty="0"/>
              <a:t>September 9</a:t>
            </a:r>
            <a:r>
              <a:rPr lang="en-US" baseline="30000" dirty="0"/>
              <a:t>th</a:t>
            </a:r>
            <a:r>
              <a:rPr lang="en-US" dirty="0"/>
              <a:t> - BHRS and </a:t>
            </a:r>
            <a:r>
              <a:rPr lang="en-US" dirty="0" err="1"/>
              <a:t>Leeda</a:t>
            </a:r>
            <a:r>
              <a:rPr lang="en-US" dirty="0"/>
              <a:t> NE</a:t>
            </a:r>
          </a:p>
          <a:p>
            <a:pPr marL="285750" indent="-285750">
              <a:buFont typeface="Wingdings" panose="05000000000000000000" pitchFamily="2" charset="2"/>
              <a:buChar char="ü"/>
            </a:pPr>
            <a:r>
              <a:rPr lang="en-US" dirty="0"/>
              <a:t>September 10</a:t>
            </a:r>
            <a:r>
              <a:rPr lang="en-US" baseline="30000" dirty="0"/>
              <a:t>th</a:t>
            </a:r>
            <a:r>
              <a:rPr lang="en-US" dirty="0"/>
              <a:t> - Achieving Dreams and A lasting Impression/</a:t>
            </a:r>
            <a:r>
              <a:rPr lang="en-US" dirty="0" err="1"/>
              <a:t>Greenelight</a:t>
            </a:r>
            <a:endParaRPr lang="en-US" dirty="0"/>
          </a:p>
          <a:p>
            <a:pPr marL="285750" indent="-285750">
              <a:buFont typeface="Wingdings" panose="05000000000000000000" pitchFamily="2" charset="2"/>
              <a:buChar char="ü"/>
            </a:pPr>
            <a:r>
              <a:rPr lang="en-US" dirty="0"/>
              <a:t>September 11</a:t>
            </a:r>
            <a:r>
              <a:rPr lang="en-US" baseline="30000" dirty="0"/>
              <a:t>th</a:t>
            </a:r>
            <a:r>
              <a:rPr lang="en-US" dirty="0"/>
              <a:t>-Willing Hands and </a:t>
            </a:r>
            <a:r>
              <a:rPr lang="en-US" dirty="0" err="1"/>
              <a:t>Diamondstar</a:t>
            </a:r>
            <a:endParaRPr lang="en-US" dirty="0"/>
          </a:p>
          <a:p>
            <a:pPr marL="285750" indent="-285750">
              <a:buFont typeface="Wingdings" panose="05000000000000000000" pitchFamily="2" charset="2"/>
              <a:buChar char="ü"/>
            </a:pPr>
            <a:r>
              <a:rPr lang="en-US" dirty="0"/>
              <a:t>September 16</a:t>
            </a:r>
            <a:r>
              <a:rPr lang="en-US" baseline="30000" dirty="0"/>
              <a:t>th</a:t>
            </a:r>
            <a:r>
              <a:rPr lang="en-US" dirty="0"/>
              <a:t>- REM and Manor Home</a:t>
            </a:r>
          </a:p>
          <a:p>
            <a:pPr marL="285750" indent="-285750">
              <a:buFont typeface="Wingdings" panose="05000000000000000000" pitchFamily="2" charset="2"/>
              <a:buChar char="ü"/>
            </a:pPr>
            <a:r>
              <a:rPr lang="en-US" dirty="0"/>
              <a:t>September 17</a:t>
            </a:r>
            <a:r>
              <a:rPr lang="en-US" baseline="30000" dirty="0"/>
              <a:t>th</a:t>
            </a:r>
            <a:r>
              <a:rPr lang="en-US" dirty="0"/>
              <a:t>- </a:t>
            </a:r>
            <a:r>
              <a:rPr lang="en-US" dirty="0" err="1"/>
              <a:t>Viaquest</a:t>
            </a:r>
            <a:r>
              <a:rPr lang="en-US" dirty="0"/>
              <a:t> and Walden Residential</a:t>
            </a:r>
          </a:p>
          <a:p>
            <a:pPr marL="285750" indent="-285750">
              <a:buFont typeface="Wingdings" panose="05000000000000000000" pitchFamily="2" charset="2"/>
              <a:buChar char="ü"/>
            </a:pPr>
            <a:r>
              <a:rPr lang="en-US" dirty="0"/>
              <a:t>September 18</a:t>
            </a:r>
            <a:r>
              <a:rPr lang="en-US" baseline="30000" dirty="0"/>
              <a:t>th</a:t>
            </a:r>
            <a:r>
              <a:rPr lang="en-US" dirty="0"/>
              <a:t>- CLW 1 &amp; 2</a:t>
            </a:r>
          </a:p>
          <a:p>
            <a:pPr marL="285750" indent="-285750">
              <a:buFont typeface="Wingdings" panose="05000000000000000000" pitchFamily="2" charset="2"/>
              <a:buChar char="ü"/>
            </a:pPr>
            <a:r>
              <a:rPr lang="en-US" dirty="0"/>
              <a:t>September 20</a:t>
            </a:r>
            <a:r>
              <a:rPr lang="en-US" baseline="30000" dirty="0"/>
              <a:t>th</a:t>
            </a:r>
            <a:r>
              <a:rPr lang="en-US" dirty="0"/>
              <a:t> Richwood Residential and Grape Escape/Clearwater Homes</a:t>
            </a:r>
          </a:p>
          <a:p>
            <a:pPr marL="285750" indent="-285750">
              <a:buFont typeface="Wingdings" panose="05000000000000000000" pitchFamily="2" charset="2"/>
              <a:buChar char="ü"/>
            </a:pPr>
            <a:r>
              <a:rPr lang="en-US" dirty="0"/>
              <a:t>September 27</a:t>
            </a:r>
            <a:r>
              <a:rPr lang="en-US" baseline="30000" dirty="0"/>
              <a:t>th-   </a:t>
            </a:r>
            <a:r>
              <a:rPr lang="en-US" sz="2000" baseline="30000" dirty="0"/>
              <a:t>Devoted Guidance, PEGI, Ellis and all Independent Providers</a:t>
            </a:r>
            <a:endParaRPr lang="en-US" sz="2000" dirty="0"/>
          </a:p>
          <a:p>
            <a:endParaRPr lang="en-US" dirty="0"/>
          </a:p>
          <a:p>
            <a:endParaRPr lang="en-US" dirty="0"/>
          </a:p>
        </p:txBody>
      </p:sp>
      <p:sp>
        <p:nvSpPr>
          <p:cNvPr id="7" name="Rectangle 1">
            <a:extLst>
              <a:ext uri="{FF2B5EF4-FFF2-40B4-BE49-F238E27FC236}">
                <a16:creationId xmlns:a16="http://schemas.microsoft.com/office/drawing/2014/main" id="{F9D96EEF-DA9F-4D13-8835-D7BA9F32C81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186FD97F-DA1B-4DF7-A87A-18E0FE1BFBEA}"/>
              </a:ext>
            </a:extLst>
          </p:cNvPr>
          <p:cNvSpPr/>
          <p:nvPr/>
        </p:nvSpPr>
        <p:spPr>
          <a:xfrm>
            <a:off x="2267664" y="0"/>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bg1"/>
                </a:solidFill>
                <a:effectLst/>
              </a:rPr>
              <a:t>QCO Department</a:t>
            </a:r>
          </a:p>
        </p:txBody>
      </p:sp>
    </p:spTree>
    <p:extLst>
      <p:ext uri="{BB962C8B-B14F-4D97-AF65-F5344CB8AC3E}">
        <p14:creationId xmlns:p14="http://schemas.microsoft.com/office/powerpoint/2010/main" val="303997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04F191E-7E0E-4B11-91AD-6E57501478F9}"/>
              </a:ext>
            </a:extLst>
          </p:cNvPr>
          <p:cNvPicPr>
            <a:picLocks noChangeAspect="1"/>
          </p:cNvPicPr>
          <p:nvPr/>
        </p:nvPicPr>
        <p:blipFill>
          <a:blip r:embed="rId3"/>
          <a:stretch>
            <a:fillRect/>
          </a:stretch>
        </p:blipFill>
        <p:spPr>
          <a:xfrm rot="336502">
            <a:off x="6586677" y="3229196"/>
            <a:ext cx="1365725" cy="769423"/>
          </a:xfrm>
          <a:prstGeom prst="rect">
            <a:avLst/>
          </a:prstGeom>
          <a:effectLst>
            <a:softEdge rad="101600"/>
          </a:effectLst>
        </p:spPr>
      </p:pic>
      <p:pic>
        <p:nvPicPr>
          <p:cNvPr id="20" name="Picture 19">
            <a:extLst>
              <a:ext uri="{FF2B5EF4-FFF2-40B4-BE49-F238E27FC236}">
                <a16:creationId xmlns:a16="http://schemas.microsoft.com/office/drawing/2014/main" id="{9342173D-0F40-4149-8A99-0589688C39ED}"/>
              </a:ext>
            </a:extLst>
          </p:cNvPr>
          <p:cNvPicPr>
            <a:picLocks noChangeAspect="1"/>
          </p:cNvPicPr>
          <p:nvPr/>
        </p:nvPicPr>
        <p:blipFill>
          <a:blip r:embed="rId4"/>
          <a:stretch>
            <a:fillRect/>
          </a:stretch>
        </p:blipFill>
        <p:spPr>
          <a:xfrm>
            <a:off x="7137685" y="1941944"/>
            <a:ext cx="1048964" cy="711248"/>
          </a:xfrm>
          <a:prstGeom prst="rect">
            <a:avLst/>
          </a:prstGeom>
        </p:spPr>
      </p:pic>
      <p:pic>
        <p:nvPicPr>
          <p:cNvPr id="19" name="Picture 18">
            <a:extLst>
              <a:ext uri="{FF2B5EF4-FFF2-40B4-BE49-F238E27FC236}">
                <a16:creationId xmlns:a16="http://schemas.microsoft.com/office/drawing/2014/main" id="{376E48A0-A44D-45C5-89CC-10B1F53ABB88}"/>
              </a:ext>
            </a:extLst>
          </p:cNvPr>
          <p:cNvPicPr>
            <a:picLocks noChangeAspect="1"/>
          </p:cNvPicPr>
          <p:nvPr/>
        </p:nvPicPr>
        <p:blipFill>
          <a:blip r:embed="rId5"/>
          <a:stretch>
            <a:fillRect/>
          </a:stretch>
        </p:blipFill>
        <p:spPr>
          <a:xfrm rot="326172">
            <a:off x="319458" y="1990022"/>
            <a:ext cx="1048163" cy="698776"/>
          </a:xfrm>
          <a:prstGeom prst="rect">
            <a:avLst/>
          </a:prstGeom>
          <a:effectLst>
            <a:softEdge rad="88900"/>
          </a:effectLst>
        </p:spPr>
      </p:pic>
      <p:pic>
        <p:nvPicPr>
          <p:cNvPr id="18" name="Picture 17">
            <a:extLst>
              <a:ext uri="{FF2B5EF4-FFF2-40B4-BE49-F238E27FC236}">
                <a16:creationId xmlns:a16="http://schemas.microsoft.com/office/drawing/2014/main" id="{9A8CD7C9-47DF-4084-9F59-873335285F64}"/>
              </a:ext>
            </a:extLst>
          </p:cNvPr>
          <p:cNvPicPr>
            <a:picLocks noChangeAspect="1"/>
          </p:cNvPicPr>
          <p:nvPr/>
        </p:nvPicPr>
        <p:blipFill>
          <a:blip r:embed="rId6"/>
          <a:stretch>
            <a:fillRect/>
          </a:stretch>
        </p:blipFill>
        <p:spPr>
          <a:xfrm rot="243393">
            <a:off x="4383229" y="1002915"/>
            <a:ext cx="1190896" cy="785206"/>
          </a:xfrm>
          <a:prstGeom prst="rect">
            <a:avLst/>
          </a:prstGeom>
          <a:effectLst>
            <a:softEdge rad="63500"/>
          </a:effectLst>
        </p:spPr>
      </p:pic>
      <p:sp>
        <p:nvSpPr>
          <p:cNvPr id="2" name="Slide Number Placeholder 1">
            <a:extLst>
              <a:ext uri="{FF2B5EF4-FFF2-40B4-BE49-F238E27FC236}">
                <a16:creationId xmlns:a16="http://schemas.microsoft.com/office/drawing/2014/main" id="{23B7ECBA-A9AE-4F66-BD15-63B736EADC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5" name="Rectangle 4">
            <a:extLst>
              <a:ext uri="{FF2B5EF4-FFF2-40B4-BE49-F238E27FC236}">
                <a16:creationId xmlns:a16="http://schemas.microsoft.com/office/drawing/2014/main" id="{CCA634E7-A28B-4D4D-80E1-091E5DC6142D}"/>
              </a:ext>
            </a:extLst>
          </p:cNvPr>
          <p:cNvSpPr/>
          <p:nvPr/>
        </p:nvSpPr>
        <p:spPr>
          <a:xfrm>
            <a:off x="550985" y="274022"/>
            <a:ext cx="7904728"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How can you recognize your DSP’s</a:t>
            </a:r>
          </a:p>
        </p:txBody>
      </p:sp>
      <p:sp>
        <p:nvSpPr>
          <p:cNvPr id="7" name="Rectangle 6">
            <a:extLst>
              <a:ext uri="{FF2B5EF4-FFF2-40B4-BE49-F238E27FC236}">
                <a16:creationId xmlns:a16="http://schemas.microsoft.com/office/drawing/2014/main" id="{6722E895-C40F-44D8-8396-11E56C4F102B}"/>
              </a:ext>
            </a:extLst>
          </p:cNvPr>
          <p:cNvSpPr/>
          <p:nvPr/>
        </p:nvSpPr>
        <p:spPr>
          <a:xfrm rot="20723982">
            <a:off x="480427" y="1178379"/>
            <a:ext cx="1773242" cy="738664"/>
          </a:xfrm>
          <a:prstGeom prst="rect">
            <a:avLst/>
          </a:prstGeom>
          <a:noFill/>
        </p:spPr>
        <p:txBody>
          <a:bodyPr wrap="none" lIns="91440" tIns="45720" rIns="91440" bIns="45720">
            <a:spAutoFit/>
          </a:bodyPr>
          <a:lstStyle/>
          <a:p>
            <a:pPr algn="ctr"/>
            <a:r>
              <a:rPr lang="en-US" b="1" dirty="0">
                <a:ln w="9525">
                  <a:solidFill>
                    <a:schemeClr val="bg1"/>
                  </a:solidFill>
                  <a:prstDash val="solid"/>
                </a:ln>
                <a:solidFill>
                  <a:schemeClr val="accent2">
                    <a:lumMod val="75000"/>
                  </a:schemeClr>
                </a:solidFill>
              </a:rPr>
              <a:t>Thank You cards </a:t>
            </a:r>
          </a:p>
          <a:p>
            <a:pPr algn="ctr"/>
            <a:r>
              <a:rPr lang="en-US" b="1" dirty="0">
                <a:ln w="9525">
                  <a:solidFill>
                    <a:schemeClr val="bg1"/>
                  </a:solidFill>
                  <a:prstDash val="solid"/>
                </a:ln>
                <a:solidFill>
                  <a:schemeClr val="accent2">
                    <a:lumMod val="75000"/>
                  </a:schemeClr>
                </a:solidFill>
              </a:rPr>
              <a:t>with personalized </a:t>
            </a:r>
          </a:p>
          <a:p>
            <a:pPr algn="ctr"/>
            <a:r>
              <a:rPr lang="en-US" b="1" dirty="0">
                <a:ln w="9525">
                  <a:solidFill>
                    <a:schemeClr val="bg1"/>
                  </a:solidFill>
                  <a:prstDash val="solid"/>
                </a:ln>
                <a:solidFill>
                  <a:schemeClr val="accent2">
                    <a:lumMod val="75000"/>
                  </a:schemeClr>
                </a:solidFill>
              </a:rPr>
              <a:t>handwritten notes.</a:t>
            </a:r>
            <a:endParaRPr lang="en-US" b="1" cap="none" spc="0" dirty="0">
              <a:ln w="9525">
                <a:solidFill>
                  <a:schemeClr val="bg1"/>
                </a:solidFill>
                <a:prstDash val="solid"/>
              </a:ln>
              <a:solidFill>
                <a:schemeClr val="accent2">
                  <a:lumMod val="75000"/>
                </a:schemeClr>
              </a:solidFill>
            </a:endParaRPr>
          </a:p>
        </p:txBody>
      </p:sp>
      <p:sp>
        <p:nvSpPr>
          <p:cNvPr id="8" name="Rectangle 7">
            <a:extLst>
              <a:ext uri="{FF2B5EF4-FFF2-40B4-BE49-F238E27FC236}">
                <a16:creationId xmlns:a16="http://schemas.microsoft.com/office/drawing/2014/main" id="{9D5036F6-0414-48ED-B6D5-2E316DD4B9C1}"/>
              </a:ext>
            </a:extLst>
          </p:cNvPr>
          <p:cNvSpPr/>
          <p:nvPr/>
        </p:nvSpPr>
        <p:spPr>
          <a:xfrm>
            <a:off x="2822781" y="1654182"/>
            <a:ext cx="3105337"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accent3"/>
                </a:solidFill>
                <a:effectLst/>
              </a:rPr>
              <a:t>Host a Family Fun Day Picnic</a:t>
            </a:r>
          </a:p>
        </p:txBody>
      </p:sp>
      <p:sp>
        <p:nvSpPr>
          <p:cNvPr id="9" name="Rectangle 8">
            <a:extLst>
              <a:ext uri="{FF2B5EF4-FFF2-40B4-BE49-F238E27FC236}">
                <a16:creationId xmlns:a16="http://schemas.microsoft.com/office/drawing/2014/main" id="{9F2C365B-BC42-4DE2-99CB-9BC8B625D109}"/>
              </a:ext>
            </a:extLst>
          </p:cNvPr>
          <p:cNvSpPr/>
          <p:nvPr/>
        </p:nvSpPr>
        <p:spPr>
          <a:xfrm>
            <a:off x="1502089" y="2221625"/>
            <a:ext cx="6139822"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00" b="1" cap="none" spc="0" dirty="0">
                <a:ln/>
                <a:solidFill>
                  <a:schemeClr val="accent4"/>
                </a:solidFill>
                <a:effectLst/>
              </a:rPr>
              <a:t>Give a potted plant with a note “Thanks for helping us Grow”</a:t>
            </a:r>
          </a:p>
        </p:txBody>
      </p:sp>
      <p:sp>
        <p:nvSpPr>
          <p:cNvPr id="10" name="Rectangle 9">
            <a:extLst>
              <a:ext uri="{FF2B5EF4-FFF2-40B4-BE49-F238E27FC236}">
                <a16:creationId xmlns:a16="http://schemas.microsoft.com/office/drawing/2014/main" id="{93E7B6EA-AB25-4CBC-85FF-349809421638}"/>
              </a:ext>
            </a:extLst>
          </p:cNvPr>
          <p:cNvSpPr/>
          <p:nvPr/>
        </p:nvSpPr>
        <p:spPr>
          <a:xfrm rot="952578">
            <a:off x="6293878" y="1204840"/>
            <a:ext cx="2717412" cy="738664"/>
          </a:xfrm>
          <a:prstGeom prst="rect">
            <a:avLst/>
          </a:prstGeom>
          <a:noFill/>
        </p:spPr>
        <p:txBody>
          <a:bodyPr wrap="none" lIns="91440" tIns="45720" rIns="91440" bIns="45720">
            <a:spAutoFit/>
          </a:bodyPr>
          <a:lstStyle/>
          <a:p>
            <a:pPr algn="ctr"/>
            <a:r>
              <a:rPr lang="en-US" b="1" dirty="0">
                <a:ln w="9525">
                  <a:solidFill>
                    <a:schemeClr val="bg1"/>
                  </a:solidFill>
                  <a:prstDash val="solid"/>
                </a:ln>
                <a:solidFill>
                  <a:schemeClr val="accent2">
                    <a:lumMod val="75000"/>
                  </a:schemeClr>
                </a:solidFill>
              </a:rPr>
              <a:t>Give a self-care package </a:t>
            </a:r>
          </a:p>
          <a:p>
            <a:pPr algn="ctr"/>
            <a:r>
              <a:rPr lang="en-US" b="1" dirty="0">
                <a:ln w="9525">
                  <a:solidFill>
                    <a:schemeClr val="bg1"/>
                  </a:solidFill>
                  <a:prstDash val="solid"/>
                </a:ln>
                <a:solidFill>
                  <a:schemeClr val="accent2">
                    <a:lumMod val="75000"/>
                  </a:schemeClr>
                </a:solidFill>
              </a:rPr>
              <a:t>that includes </a:t>
            </a:r>
          </a:p>
          <a:p>
            <a:pPr algn="ctr"/>
            <a:r>
              <a:rPr lang="en-US" b="1" dirty="0">
                <a:ln w="9525">
                  <a:solidFill>
                    <a:schemeClr val="bg1"/>
                  </a:solidFill>
                  <a:prstDash val="solid"/>
                </a:ln>
                <a:solidFill>
                  <a:schemeClr val="accent2">
                    <a:lumMod val="75000"/>
                  </a:schemeClr>
                </a:solidFill>
              </a:rPr>
              <a:t>lotion, lip balm, essential oils.</a:t>
            </a:r>
            <a:endParaRPr lang="en-US" b="1" cap="none" spc="0" dirty="0">
              <a:ln w="9525">
                <a:solidFill>
                  <a:schemeClr val="bg1"/>
                </a:solidFill>
                <a:prstDash val="solid"/>
              </a:ln>
              <a:solidFill>
                <a:schemeClr val="accent2">
                  <a:lumMod val="75000"/>
                </a:schemeClr>
              </a:solidFill>
            </a:endParaRPr>
          </a:p>
        </p:txBody>
      </p:sp>
      <p:sp>
        <p:nvSpPr>
          <p:cNvPr id="11" name="Rectangle 10">
            <a:extLst>
              <a:ext uri="{FF2B5EF4-FFF2-40B4-BE49-F238E27FC236}">
                <a16:creationId xmlns:a16="http://schemas.microsoft.com/office/drawing/2014/main" id="{A96E7BA3-5878-4AED-BB55-E9CB05629B19}"/>
              </a:ext>
            </a:extLst>
          </p:cNvPr>
          <p:cNvSpPr/>
          <p:nvPr/>
        </p:nvSpPr>
        <p:spPr>
          <a:xfrm>
            <a:off x="3886235" y="2653192"/>
            <a:ext cx="1930337" cy="3385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00" b="1" cap="none" spc="0" dirty="0">
                <a:ln/>
                <a:solidFill>
                  <a:schemeClr val="accent4"/>
                </a:solidFill>
                <a:effectLst/>
              </a:rPr>
              <a:t>Host Prize Raffles</a:t>
            </a:r>
          </a:p>
        </p:txBody>
      </p:sp>
      <p:sp>
        <p:nvSpPr>
          <p:cNvPr id="12" name="Rectangle 11">
            <a:extLst>
              <a:ext uri="{FF2B5EF4-FFF2-40B4-BE49-F238E27FC236}">
                <a16:creationId xmlns:a16="http://schemas.microsoft.com/office/drawing/2014/main" id="{0BE2113D-F199-45C4-9559-A919E5DCA321}"/>
              </a:ext>
            </a:extLst>
          </p:cNvPr>
          <p:cNvSpPr/>
          <p:nvPr/>
        </p:nvSpPr>
        <p:spPr>
          <a:xfrm>
            <a:off x="281375" y="3077506"/>
            <a:ext cx="8747909" cy="33855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accent3"/>
                </a:solidFill>
                <a:effectLst/>
              </a:rPr>
              <a:t>Direct supervisors- record a quick personal thank you message and send to your DSP’s</a:t>
            </a:r>
          </a:p>
        </p:txBody>
      </p:sp>
      <p:sp>
        <p:nvSpPr>
          <p:cNvPr id="13" name="Rectangle 12">
            <a:extLst>
              <a:ext uri="{FF2B5EF4-FFF2-40B4-BE49-F238E27FC236}">
                <a16:creationId xmlns:a16="http://schemas.microsoft.com/office/drawing/2014/main" id="{9DB91977-0D86-44EE-BD01-B02CAEDDE0FB}"/>
              </a:ext>
            </a:extLst>
          </p:cNvPr>
          <p:cNvSpPr/>
          <p:nvPr/>
        </p:nvSpPr>
        <p:spPr>
          <a:xfrm>
            <a:off x="2501534" y="3531487"/>
            <a:ext cx="4307589"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00" b="1" cap="none" spc="0" dirty="0">
                <a:ln/>
                <a:solidFill>
                  <a:schemeClr val="accent4"/>
                </a:solidFill>
                <a:effectLst/>
              </a:rPr>
              <a:t>Hire a food truck and invite staff to stop in</a:t>
            </a:r>
          </a:p>
          <a:p>
            <a:pPr algn="ctr"/>
            <a:r>
              <a:rPr lang="en-US" sz="1600" b="1" cap="none" spc="0" dirty="0">
                <a:ln/>
                <a:solidFill>
                  <a:schemeClr val="accent4"/>
                </a:solidFill>
                <a:effectLst/>
              </a:rPr>
              <a:t> throughout the day to pick up a meal</a:t>
            </a:r>
          </a:p>
        </p:txBody>
      </p:sp>
      <p:sp>
        <p:nvSpPr>
          <p:cNvPr id="14" name="Rectangle 13">
            <a:extLst>
              <a:ext uri="{FF2B5EF4-FFF2-40B4-BE49-F238E27FC236}">
                <a16:creationId xmlns:a16="http://schemas.microsoft.com/office/drawing/2014/main" id="{76FB155B-2BB5-47BC-AE0F-3BD6EC79775D}"/>
              </a:ext>
            </a:extLst>
          </p:cNvPr>
          <p:cNvSpPr/>
          <p:nvPr/>
        </p:nvSpPr>
        <p:spPr>
          <a:xfrm>
            <a:off x="571034" y="2668580"/>
            <a:ext cx="1438215" cy="307777"/>
          </a:xfrm>
          <a:prstGeom prst="rect">
            <a:avLst/>
          </a:prstGeom>
          <a:noFill/>
        </p:spPr>
        <p:txBody>
          <a:bodyPr wrap="none" lIns="91440" tIns="45720" rIns="91440" bIns="45720">
            <a:spAutoFit/>
          </a:bodyPr>
          <a:lstStyle/>
          <a:p>
            <a:pPr algn="ctr"/>
            <a:r>
              <a:rPr lang="en-US" b="1" dirty="0">
                <a:ln w="9525">
                  <a:solidFill>
                    <a:schemeClr val="bg1"/>
                  </a:solidFill>
                  <a:prstDash val="solid"/>
                </a:ln>
                <a:solidFill>
                  <a:schemeClr val="accent2">
                    <a:lumMod val="75000"/>
                  </a:schemeClr>
                </a:solidFill>
              </a:rPr>
              <a:t>Gas Gift Cards</a:t>
            </a:r>
            <a:endParaRPr lang="en-US" b="1" cap="none" spc="0" dirty="0">
              <a:ln w="9525">
                <a:solidFill>
                  <a:schemeClr val="bg1"/>
                </a:solidFill>
                <a:prstDash val="solid"/>
              </a:ln>
              <a:solidFill>
                <a:schemeClr val="accent2">
                  <a:lumMod val="75000"/>
                </a:schemeClr>
              </a:solidFill>
            </a:endParaRPr>
          </a:p>
        </p:txBody>
      </p:sp>
      <p:sp>
        <p:nvSpPr>
          <p:cNvPr id="15" name="Rectangle 14">
            <a:extLst>
              <a:ext uri="{FF2B5EF4-FFF2-40B4-BE49-F238E27FC236}">
                <a16:creationId xmlns:a16="http://schemas.microsoft.com/office/drawing/2014/main" id="{8AE47F0D-76D5-4436-B074-841F1DF99C17}"/>
              </a:ext>
            </a:extLst>
          </p:cNvPr>
          <p:cNvSpPr/>
          <p:nvPr/>
        </p:nvSpPr>
        <p:spPr>
          <a:xfrm>
            <a:off x="7067616" y="2707036"/>
            <a:ext cx="1787669" cy="307777"/>
          </a:xfrm>
          <a:prstGeom prst="rect">
            <a:avLst/>
          </a:prstGeom>
          <a:noFill/>
        </p:spPr>
        <p:txBody>
          <a:bodyPr wrap="none" lIns="91440" tIns="45720" rIns="91440" bIns="45720">
            <a:spAutoFit/>
          </a:bodyPr>
          <a:lstStyle/>
          <a:p>
            <a:pPr algn="ctr"/>
            <a:r>
              <a:rPr lang="en-US" b="1" dirty="0">
                <a:ln w="9525">
                  <a:solidFill>
                    <a:schemeClr val="bg1"/>
                  </a:solidFill>
                  <a:prstDash val="solid"/>
                </a:ln>
                <a:solidFill>
                  <a:schemeClr val="accent2">
                    <a:lumMod val="75000"/>
                  </a:schemeClr>
                </a:solidFill>
              </a:rPr>
              <a:t>Grocery Gift Cards</a:t>
            </a:r>
            <a:endParaRPr lang="en-US" b="1" cap="none" spc="0" dirty="0">
              <a:ln w="9525">
                <a:solidFill>
                  <a:schemeClr val="bg1"/>
                </a:solidFill>
                <a:prstDash val="solid"/>
              </a:ln>
              <a:solidFill>
                <a:schemeClr val="accent2">
                  <a:lumMod val="75000"/>
                </a:schemeClr>
              </a:solidFill>
            </a:endParaRPr>
          </a:p>
        </p:txBody>
      </p:sp>
      <p:pic>
        <p:nvPicPr>
          <p:cNvPr id="22" name="Picture 21">
            <a:extLst>
              <a:ext uri="{FF2B5EF4-FFF2-40B4-BE49-F238E27FC236}">
                <a16:creationId xmlns:a16="http://schemas.microsoft.com/office/drawing/2014/main" id="{BCA1ED20-006A-45FE-8C38-637A66966A73}"/>
              </a:ext>
            </a:extLst>
          </p:cNvPr>
          <p:cNvPicPr>
            <a:picLocks noChangeAspect="1"/>
          </p:cNvPicPr>
          <p:nvPr/>
        </p:nvPicPr>
        <p:blipFill>
          <a:blip r:embed="rId7"/>
          <a:stretch>
            <a:fillRect/>
          </a:stretch>
        </p:blipFill>
        <p:spPr>
          <a:xfrm rot="21385573">
            <a:off x="2646640" y="2419170"/>
            <a:ext cx="1060213" cy="883511"/>
          </a:xfrm>
          <a:prstGeom prst="rect">
            <a:avLst/>
          </a:prstGeom>
          <a:effectLst>
            <a:softEdge rad="165100"/>
          </a:effectLst>
        </p:spPr>
      </p:pic>
      <p:sp>
        <p:nvSpPr>
          <p:cNvPr id="24" name="Rectangle 23">
            <a:extLst>
              <a:ext uri="{FF2B5EF4-FFF2-40B4-BE49-F238E27FC236}">
                <a16:creationId xmlns:a16="http://schemas.microsoft.com/office/drawing/2014/main" id="{E11DD808-7F50-4641-8879-EF649A6CBAD0}"/>
              </a:ext>
            </a:extLst>
          </p:cNvPr>
          <p:cNvSpPr/>
          <p:nvPr/>
        </p:nvSpPr>
        <p:spPr>
          <a:xfrm>
            <a:off x="2538708" y="4497120"/>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bg1"/>
                </a:solidFill>
                <a:effectLst/>
              </a:rPr>
              <a:t>QCO Department</a:t>
            </a:r>
          </a:p>
        </p:txBody>
      </p:sp>
    </p:spTree>
    <p:extLst>
      <p:ext uri="{BB962C8B-B14F-4D97-AF65-F5344CB8AC3E}">
        <p14:creationId xmlns:p14="http://schemas.microsoft.com/office/powerpoint/2010/main" val="223072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onfetti in flat style Royalty Free Vector Image">
            <a:extLst>
              <a:ext uri="{FF2B5EF4-FFF2-40B4-BE49-F238E27FC236}">
                <a16:creationId xmlns:a16="http://schemas.microsoft.com/office/drawing/2014/main" id="{ECCE5E35-2292-47DC-8349-B263205000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66" r="269" b="45670"/>
          <a:stretch/>
        </p:blipFill>
        <p:spPr bwMode="auto">
          <a:xfrm>
            <a:off x="523116" y="1031051"/>
            <a:ext cx="7917679" cy="34407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FB62DA-7305-4E6A-A7D6-FD2F76771CED}"/>
              </a:ext>
            </a:extLst>
          </p:cNvPr>
          <p:cNvSpPr/>
          <p:nvPr/>
        </p:nvSpPr>
        <p:spPr>
          <a:xfrm>
            <a:off x="2496264" y="0"/>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bg1"/>
                </a:solidFill>
                <a:effectLst/>
              </a:rPr>
              <a:t>QCO Department</a:t>
            </a:r>
          </a:p>
        </p:txBody>
      </p:sp>
      <p:sp>
        <p:nvSpPr>
          <p:cNvPr id="3" name="TextBox 2">
            <a:extLst>
              <a:ext uri="{FF2B5EF4-FFF2-40B4-BE49-F238E27FC236}">
                <a16:creationId xmlns:a16="http://schemas.microsoft.com/office/drawing/2014/main" id="{628CF65E-BB0A-48A1-9A6A-5C07BD9BEE29}"/>
              </a:ext>
            </a:extLst>
          </p:cNvPr>
          <p:cNvSpPr txBox="1"/>
          <p:nvPr/>
        </p:nvSpPr>
        <p:spPr>
          <a:xfrm>
            <a:off x="1765019" y="2190096"/>
            <a:ext cx="5391770" cy="1323439"/>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SAVE THE DATE</a:t>
            </a:r>
          </a:p>
          <a:p>
            <a:pPr algn="ctr"/>
            <a:r>
              <a:rPr lang="en-US" dirty="0">
                <a:latin typeface="Bahnschrift SemiBold" panose="020B0502040204020203" pitchFamily="34" charset="0"/>
              </a:rPr>
              <a:t>September 26, 2024 </a:t>
            </a:r>
          </a:p>
          <a:p>
            <a:pPr algn="ctr"/>
            <a:r>
              <a:rPr lang="en-US" dirty="0">
                <a:latin typeface="Bahnschrift SemiBold" panose="020B0502040204020203" pitchFamily="34" charset="0"/>
              </a:rPr>
              <a:t>4:00PM-7:00PM</a:t>
            </a:r>
          </a:p>
          <a:p>
            <a:endParaRPr lang="en-US" dirty="0"/>
          </a:p>
          <a:p>
            <a:endParaRPr lang="en-US" dirty="0"/>
          </a:p>
        </p:txBody>
      </p:sp>
      <p:sp>
        <p:nvSpPr>
          <p:cNvPr id="6" name="Rectangle 5">
            <a:extLst>
              <a:ext uri="{FF2B5EF4-FFF2-40B4-BE49-F238E27FC236}">
                <a16:creationId xmlns:a16="http://schemas.microsoft.com/office/drawing/2014/main" id="{E7430EE1-D585-484D-A484-14E612A84899}"/>
              </a:ext>
            </a:extLst>
          </p:cNvPr>
          <p:cNvSpPr/>
          <p:nvPr/>
        </p:nvSpPr>
        <p:spPr>
          <a:xfrm>
            <a:off x="1945106" y="824095"/>
            <a:ext cx="5211683"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3"/>
                </a:solidFill>
                <a:effectLst/>
              </a:rPr>
              <a:t>Honoring DSP’s of the </a:t>
            </a:r>
          </a:p>
          <a:p>
            <a:pPr algn="ctr"/>
            <a:r>
              <a:rPr lang="en-US" sz="3600" b="1" cap="none" spc="0" dirty="0">
                <a:ln/>
                <a:solidFill>
                  <a:schemeClr val="accent3"/>
                </a:solidFill>
                <a:effectLst/>
              </a:rPr>
              <a:t>Month for 2024</a:t>
            </a:r>
          </a:p>
          <a:p>
            <a:pPr algn="ctr"/>
            <a:endParaRPr lang="en-US" sz="3600" b="1" cap="none" spc="0" dirty="0">
              <a:ln/>
              <a:solidFill>
                <a:schemeClr val="accent3"/>
              </a:solidFill>
              <a:effectLst/>
            </a:endParaRPr>
          </a:p>
        </p:txBody>
      </p:sp>
      <p:pic>
        <p:nvPicPr>
          <p:cNvPr id="6148" name="Picture 4" descr="Download free Minions Celebrating Funny Cartoon Wallpaper - MrWallpaper.com">
            <a:extLst>
              <a:ext uri="{FF2B5EF4-FFF2-40B4-BE49-F238E27FC236}">
                <a16:creationId xmlns:a16="http://schemas.microsoft.com/office/drawing/2014/main" id="{13F0AE44-BB80-4D15-B8E6-A2BF61182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1386" y="3044175"/>
            <a:ext cx="3011405" cy="191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68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F3EEEF-9240-4071-A4B4-91663D02F0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3" name="Rectangle 2">
            <a:extLst>
              <a:ext uri="{FF2B5EF4-FFF2-40B4-BE49-F238E27FC236}">
                <a16:creationId xmlns:a16="http://schemas.microsoft.com/office/drawing/2014/main" id="{F5A20034-678A-4B47-B94E-982CF22539F3}"/>
              </a:ext>
            </a:extLst>
          </p:cNvPr>
          <p:cNvSpPr/>
          <p:nvPr/>
        </p:nvSpPr>
        <p:spPr>
          <a:xfrm>
            <a:off x="2853239" y="167791"/>
            <a:ext cx="3929281"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solidFill>
                  <a:schemeClr val="accent4"/>
                </a:solidFill>
                <a:effectLst/>
              </a:rPr>
              <a:t>QCO Department</a:t>
            </a:r>
          </a:p>
        </p:txBody>
      </p:sp>
      <p:sp>
        <p:nvSpPr>
          <p:cNvPr id="7" name="TextBox 6">
            <a:extLst>
              <a:ext uri="{FF2B5EF4-FFF2-40B4-BE49-F238E27FC236}">
                <a16:creationId xmlns:a16="http://schemas.microsoft.com/office/drawing/2014/main" id="{E5786E20-2B04-478F-96BB-41B189578A17}"/>
              </a:ext>
            </a:extLst>
          </p:cNvPr>
          <p:cNvSpPr txBox="1"/>
          <p:nvPr/>
        </p:nvSpPr>
        <p:spPr>
          <a:xfrm>
            <a:off x="1532021" y="743485"/>
            <a:ext cx="6571716" cy="1600438"/>
          </a:xfrm>
          <a:prstGeom prst="rect">
            <a:avLst/>
          </a:prstGeom>
          <a:noFill/>
        </p:spPr>
        <p:txBody>
          <a:bodyPr wrap="square" rtlCol="0">
            <a:spAutoFit/>
          </a:bodyPr>
          <a:lstStyle/>
          <a:p>
            <a:r>
              <a:rPr lang="en-US" b="1"/>
              <a:t>EVV Enhancement</a:t>
            </a:r>
            <a:endParaRPr lang="en-US"/>
          </a:p>
          <a:p>
            <a:r>
              <a:rPr lang="en-US" u="sng"/>
              <a:t>Description: </a:t>
            </a:r>
            <a:r>
              <a:rPr lang="en-US"/>
              <a:t>This two-hour course will guide agencies and independent providers through the enhancements made to the EVV system.</a:t>
            </a:r>
          </a:p>
          <a:p>
            <a:r>
              <a:rPr lang="en-US" u="sng"/>
              <a:t>Intended Audience: </a:t>
            </a:r>
            <a:r>
              <a:rPr lang="en-US"/>
              <a:t>Agency administrative staff and independent providers using the Sandata system. This training is not intended for agency-employed direct care workers or participant-directed only providers who receive payment through a financial management service. </a:t>
            </a:r>
          </a:p>
        </p:txBody>
      </p:sp>
      <p:sp>
        <p:nvSpPr>
          <p:cNvPr id="9" name="TextBox 8">
            <a:extLst>
              <a:ext uri="{FF2B5EF4-FFF2-40B4-BE49-F238E27FC236}">
                <a16:creationId xmlns:a16="http://schemas.microsoft.com/office/drawing/2014/main" id="{84FAB358-385A-46A1-AD19-C05BBDFD2AED}"/>
              </a:ext>
            </a:extLst>
          </p:cNvPr>
          <p:cNvSpPr txBox="1"/>
          <p:nvPr/>
        </p:nvSpPr>
        <p:spPr>
          <a:xfrm>
            <a:off x="1532021" y="2442563"/>
            <a:ext cx="6877041" cy="954107"/>
          </a:xfrm>
          <a:prstGeom prst="rect">
            <a:avLst/>
          </a:prstGeom>
          <a:noFill/>
        </p:spPr>
        <p:txBody>
          <a:bodyPr wrap="square" rtlCol="0">
            <a:spAutoFit/>
          </a:bodyPr>
          <a:lstStyle/>
          <a:p>
            <a:r>
              <a:rPr lang="en-US" b="1" dirty="0"/>
              <a:t>Aggregator Training</a:t>
            </a:r>
            <a:r>
              <a:rPr lang="en-US" dirty="0"/>
              <a:t>  </a:t>
            </a:r>
          </a:p>
          <a:p>
            <a:r>
              <a:rPr lang="en-US" u="sng" dirty="0"/>
              <a:t>Description:</a:t>
            </a:r>
            <a:r>
              <a:rPr lang="en-US" dirty="0"/>
              <a:t> This one-hour course will guide agency providers using an alternate vendor through the recently implemented changes to reporting and sign-in.  </a:t>
            </a:r>
          </a:p>
          <a:p>
            <a:r>
              <a:rPr lang="en-US" u="sng" dirty="0"/>
              <a:t>Intended Audience:</a:t>
            </a:r>
            <a:r>
              <a:rPr lang="en-US" dirty="0"/>
              <a:t> Agency provider administrative staff using an alternate vendor.  </a:t>
            </a:r>
          </a:p>
        </p:txBody>
      </p:sp>
      <p:sp>
        <p:nvSpPr>
          <p:cNvPr id="10" name="TextBox 9">
            <a:extLst>
              <a:ext uri="{FF2B5EF4-FFF2-40B4-BE49-F238E27FC236}">
                <a16:creationId xmlns:a16="http://schemas.microsoft.com/office/drawing/2014/main" id="{6E7AD056-EE81-4EDF-A7A8-24F1617E33B9}"/>
              </a:ext>
            </a:extLst>
          </p:cNvPr>
          <p:cNvSpPr txBox="1"/>
          <p:nvPr/>
        </p:nvSpPr>
        <p:spPr>
          <a:xfrm>
            <a:off x="1532021" y="3537959"/>
            <a:ext cx="6563170" cy="1384995"/>
          </a:xfrm>
          <a:prstGeom prst="rect">
            <a:avLst/>
          </a:prstGeom>
          <a:noFill/>
        </p:spPr>
        <p:txBody>
          <a:bodyPr wrap="square" rtlCol="0">
            <a:spAutoFit/>
          </a:bodyPr>
          <a:lstStyle/>
          <a:p>
            <a:r>
              <a:rPr lang="en-US" b="1" dirty="0"/>
              <a:t>Scheduling Training</a:t>
            </a:r>
            <a:r>
              <a:rPr lang="en-US" dirty="0"/>
              <a:t>  </a:t>
            </a:r>
          </a:p>
          <a:p>
            <a:r>
              <a:rPr lang="en-US" u="sng" dirty="0"/>
              <a:t>Description</a:t>
            </a:r>
            <a:r>
              <a:rPr lang="en-US" b="1" dirty="0"/>
              <a:t>: </a:t>
            </a:r>
            <a:r>
              <a:rPr lang="en-US" dirty="0"/>
              <a:t>Scheduling is an optional feature for agency providers and is available to help direct care workers capture visits. This course will show how to create and manage schedules.  </a:t>
            </a:r>
          </a:p>
          <a:p>
            <a:r>
              <a:rPr lang="en-US" u="sng" dirty="0"/>
              <a:t>Intended Audience:</a:t>
            </a:r>
            <a:r>
              <a:rPr lang="en-US" dirty="0"/>
              <a:t> Agency provider administrative staff intending to use the </a:t>
            </a:r>
            <a:r>
              <a:rPr lang="en-US" dirty="0" err="1"/>
              <a:t>Sandata</a:t>
            </a:r>
            <a:r>
              <a:rPr lang="en-US" dirty="0"/>
              <a:t> scheduling solution.</a:t>
            </a:r>
          </a:p>
        </p:txBody>
      </p:sp>
      <p:sp>
        <p:nvSpPr>
          <p:cNvPr id="11" name="Rectangle 10">
            <a:extLst>
              <a:ext uri="{FF2B5EF4-FFF2-40B4-BE49-F238E27FC236}">
                <a16:creationId xmlns:a16="http://schemas.microsoft.com/office/drawing/2014/main" id="{5E65BC03-3B13-4BD8-8123-F16BA93C7972}"/>
              </a:ext>
            </a:extLst>
          </p:cNvPr>
          <p:cNvSpPr/>
          <p:nvPr/>
        </p:nvSpPr>
        <p:spPr>
          <a:xfrm rot="16200000">
            <a:off x="-521176" y="2110085"/>
            <a:ext cx="1588898"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EVV</a:t>
            </a:r>
          </a:p>
        </p:txBody>
      </p:sp>
    </p:spTree>
    <p:extLst>
      <p:ext uri="{BB962C8B-B14F-4D97-AF65-F5344CB8AC3E}">
        <p14:creationId xmlns:p14="http://schemas.microsoft.com/office/powerpoint/2010/main" val="662943563"/>
      </p:ext>
    </p:extLst>
  </p:cSld>
  <p:clrMapOvr>
    <a:masterClrMapping/>
  </p:clrMapOvr>
</p:sld>
</file>

<file path=ppt/theme/theme1.xml><?xml version="1.0" encoding="utf-8"?>
<a:theme xmlns:a="http://schemas.openxmlformats.org/drawingml/2006/main"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21329</TotalTime>
  <Words>2942</Words>
  <Application>Microsoft Office PowerPoint</Application>
  <PresentationFormat>On-screen Show (16:9)</PresentationFormat>
  <Paragraphs>180</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Goudy Old Style</vt:lpstr>
      <vt:lpstr>Fira Sans Medium</vt:lpstr>
      <vt:lpstr>Wingdings</vt:lpstr>
      <vt:lpstr>Arial Black</vt:lpstr>
      <vt:lpstr>Arial</vt:lpstr>
      <vt:lpstr>Calibri</vt:lpstr>
      <vt:lpstr>Fira Sans SemiBold</vt:lpstr>
      <vt:lpstr>Bahnschrift SemiBold</vt:lpstr>
      <vt:lpstr>Fira Sans Light</vt:lpstr>
      <vt:lpstr>Alonso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Manda A. Jackson</dc:creator>
  <cp:lastModifiedBy>Andrea Klimko</cp:lastModifiedBy>
  <cp:revision>291</cp:revision>
  <cp:lastPrinted>2024-08-14T19:16:22Z</cp:lastPrinted>
  <dcterms:modified xsi:type="dcterms:W3CDTF">2024-08-14T19:20:14Z</dcterms:modified>
</cp:coreProperties>
</file>