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3.xml" ContentType="application/inkml+xml"/>
  <Override PartName="/ppt/ink/ink4.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5"/>
  </p:notesMasterIdLst>
  <p:sldIdLst>
    <p:sldId id="256" r:id="rId2"/>
    <p:sldId id="260" r:id="rId3"/>
    <p:sldId id="315" r:id="rId4"/>
    <p:sldId id="303" r:id="rId5"/>
    <p:sldId id="308" r:id="rId6"/>
    <p:sldId id="300" r:id="rId7"/>
    <p:sldId id="318" r:id="rId8"/>
    <p:sldId id="322" r:id="rId9"/>
    <p:sldId id="257" r:id="rId10"/>
    <p:sldId id="313" r:id="rId11"/>
    <p:sldId id="261" r:id="rId12"/>
    <p:sldId id="337" r:id="rId13"/>
    <p:sldId id="305" r:id="rId14"/>
    <p:sldId id="323" r:id="rId15"/>
    <p:sldId id="311" r:id="rId16"/>
    <p:sldId id="324" r:id="rId17"/>
    <p:sldId id="325" r:id="rId18"/>
    <p:sldId id="301" r:id="rId19"/>
    <p:sldId id="327" r:id="rId20"/>
    <p:sldId id="328" r:id="rId21"/>
    <p:sldId id="326" r:id="rId22"/>
    <p:sldId id="329" r:id="rId23"/>
    <p:sldId id="330" r:id="rId24"/>
    <p:sldId id="332" r:id="rId25"/>
    <p:sldId id="331" r:id="rId26"/>
    <p:sldId id="333" r:id="rId27"/>
    <p:sldId id="334" r:id="rId28"/>
    <p:sldId id="335" r:id="rId29"/>
    <p:sldId id="278" r:id="rId30"/>
    <p:sldId id="319" r:id="rId31"/>
    <p:sldId id="336" r:id="rId32"/>
    <p:sldId id="321" r:id="rId33"/>
    <p:sldId id="310" r:id="rId34"/>
  </p:sldIdLst>
  <p:sldSz cx="9144000" cy="5143500" type="screen16x9"/>
  <p:notesSz cx="7010400" cy="9296400"/>
  <p:embeddedFontLst>
    <p:embeddedFont>
      <p:font typeface="Arial Black" panose="020B0A04020102020204" pitchFamily="34" charset="0"/>
      <p:bold r:id="rId36"/>
    </p:embeddedFont>
    <p:embeddedFont>
      <p:font typeface="Calibri" panose="020F0502020204030204" pitchFamily="34" charset="0"/>
      <p:regular r:id="rId37"/>
      <p:bold r:id="rId38"/>
      <p:italic r:id="rId39"/>
      <p:boldItalic r:id="rId40"/>
    </p:embeddedFont>
    <p:embeddedFont>
      <p:font typeface="Fira Sans Light" panose="020B0604020202020204" charset="0"/>
      <p:regular r:id="rId41"/>
      <p:bold r:id="rId42"/>
      <p:italic r:id="rId43"/>
      <p:boldItalic r:id="rId44"/>
    </p:embeddedFont>
    <p:embeddedFont>
      <p:font typeface="Fira Sans Medium" panose="020B0604020202020204" charset="0"/>
      <p:regular r:id="rId45"/>
      <p:bold r:id="rId46"/>
      <p:italic r:id="rId47"/>
      <p:boldItalic r:id="rId48"/>
    </p:embeddedFont>
    <p:embeddedFont>
      <p:font typeface="Fira Sans SemiBold" panose="020B0604020202020204" charset="0"/>
      <p:regular r:id="rId49"/>
      <p:bold r:id="rId50"/>
      <p:italic r:id="rId51"/>
      <p:boldItalic r:id="rId52"/>
    </p:embeddedFont>
    <p:embeddedFont>
      <p:font typeface="Goudy Old Style" panose="02020502050305020303" pitchFamily="18" charset="0"/>
      <p:regular r:id="rId53"/>
      <p:bold r:id="rId54"/>
      <p:italic r:id="rId55"/>
    </p:embeddedFont>
    <p:embeddedFont>
      <p:font typeface="Source Sans Pro" panose="020B050303040302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00860D-6354-4378-A09D-8DFCC888E2C9}">
  <a:tblStyle styleId="{9800860D-6354-4378-A09D-8DFCC888E2C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F3F8801-1707-46FC-A2A7-8ED0A2465BA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013" autoAdjust="0"/>
  </p:normalViewPr>
  <p:slideViewPr>
    <p:cSldViewPr snapToGrid="0">
      <p:cViewPr varScale="1">
        <p:scale>
          <a:sx n="96" d="100"/>
          <a:sy n="96" d="100"/>
        </p:scale>
        <p:origin x="645" y="51"/>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12-21T22:17:55.080"/>
    </inkml:context>
    <inkml:brush xml:id="br0">
      <inkml:brushProperty name="width" value="0.05292" units="cm"/>
      <inkml:brushProperty name="height" value="0.05292" units="cm"/>
      <inkml:brushProperty name="color" value="#FF0000"/>
    </inkml:brush>
  </inkml:definitions>
  <inkml:trace contextRef="#ctx0" brushRef="#br0">24844 8189 16575 0,'0'0'1472'0,"0"0"-1168"0,-4-2-304 0,1 1 0 0,3 1 1376 0,0 0 224 0,0 0 32 0,0 0 16 15,0 0-2816-15,0 0-560 0,0 0-128 0,0 0 0 16,0 0 352-16,0 0 80 0,0 0 16 0</inkml:trace>
</inkml:ink>
</file>

<file path=ppt/ink/ink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12-22T17:52:48.748"/>
    </inkml:context>
    <inkml:brush xml:id="br0">
      <inkml:brushProperty name="width" value="0.05292" units="cm"/>
      <inkml:brushProperty name="height" value="0.05292" units="cm"/>
      <inkml:brushProperty name="color" value="#FF0000"/>
    </inkml:brush>
  </inkml:definitions>
  <inkml:trace contextRef="#ctx0" brushRef="#br0">9762 13394 27295 0,'0'3'2432'0,"0"7"-1952"0,1 4-480 0,-1 1-12032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5T17:15:25.96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5T17:15:58.16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dd.ohio.gov/wps/portal/gov/dodd/forms-and-rules/rules-in-effect/5123-9-07"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7653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MRC training information</a:t>
            </a:r>
          </a:p>
        </p:txBody>
      </p:sp>
    </p:spTree>
    <p:extLst>
      <p:ext uri="{BB962C8B-B14F-4D97-AF65-F5344CB8AC3E}">
        <p14:creationId xmlns:p14="http://schemas.microsoft.com/office/powerpoint/2010/main" val="3522975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8828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6054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08525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0705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206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1342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cap="none" dirty="0">
                <a:solidFill>
                  <a:srgbClr val="000000"/>
                </a:solidFill>
                <a:effectLst/>
                <a:latin typeface="Arial"/>
                <a:ea typeface="Arial"/>
                <a:cs typeface="Arial"/>
                <a:sym typeface="Arial"/>
              </a:rPr>
              <a:t>Once cost projections are entered, the site should be shared with the provider for review.</a:t>
            </a:r>
          </a:p>
          <a:p>
            <a:pPr rtl="0"/>
            <a:r>
              <a:rPr lang="en-US" sz="1100" b="0" i="0" u="none" strike="noStrike" cap="none" dirty="0">
                <a:solidFill>
                  <a:srgbClr val="000000"/>
                </a:solidFill>
                <a:effectLst/>
                <a:latin typeface="Arial"/>
                <a:ea typeface="Arial"/>
                <a:cs typeface="Arial"/>
                <a:sym typeface="Arial"/>
              </a:rPr>
              <a:t>If the total costs exceed a person’s Ohio Developmental Disabilities Profile, or ODDP, funding range, SSAs submit a request for prior authorization.</a:t>
            </a:r>
          </a:p>
          <a:p>
            <a:pPr rtl="0"/>
            <a:r>
              <a:rPr lang="en-US" sz="1100" b="0" i="0" u="none" strike="noStrike" cap="none" dirty="0">
                <a:solidFill>
                  <a:srgbClr val="000000"/>
                </a:solidFill>
                <a:effectLst/>
                <a:latin typeface="Arial"/>
                <a:ea typeface="Arial"/>
                <a:cs typeface="Arial"/>
                <a:sym typeface="Arial"/>
              </a:rPr>
              <a:t>In accordance with </a:t>
            </a:r>
            <a:r>
              <a:rPr lang="en-US" sz="1100" b="0" i="0" u="sng" strike="noStrike" cap="none" dirty="0">
                <a:solidFill>
                  <a:srgbClr val="000000"/>
                </a:solidFill>
                <a:effectLst/>
                <a:latin typeface="Arial"/>
                <a:ea typeface="Arial"/>
                <a:cs typeface="Arial"/>
                <a:sym typeface="Arial"/>
                <a:hlinkClick r:id="rId3"/>
              </a:rPr>
              <a:t>OAC 5123:2-9-07 (C)(4)</a:t>
            </a:r>
            <a:r>
              <a:rPr lang="en-US" sz="1100" b="0" i="0" u="none" strike="noStrike" cap="none" dirty="0">
                <a:solidFill>
                  <a:srgbClr val="000000"/>
                </a:solidFill>
                <a:effectLst/>
                <a:latin typeface="Arial"/>
                <a:ea typeface="Arial"/>
                <a:cs typeface="Arial"/>
                <a:sym typeface="Arial"/>
              </a:rPr>
              <a:t>, the Ohio Department of Developmental Disabilities, or DODD, shall not consider a request for prior authorization submitted after the end date of the waiver eligibility span for which the request is made.</a:t>
            </a:r>
          </a:p>
          <a:p>
            <a:endParaRPr lang="en-US" dirty="0"/>
          </a:p>
        </p:txBody>
      </p:sp>
    </p:spTree>
    <p:extLst>
      <p:ext uri="{BB962C8B-B14F-4D97-AF65-F5344CB8AC3E}">
        <p14:creationId xmlns:p14="http://schemas.microsoft.com/office/powerpoint/2010/main" val="1984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units are entered as unscheduled without specific start and end dates, the unscheduled units will be distributed equally across the full 12 months of the person’s span. This could cause</a:t>
            </a:r>
          </a:p>
          <a:p>
            <a:r>
              <a:rPr lang="en-US" dirty="0"/>
              <a:t>unscheduled time to be applied to a month in which it was not needed, making it appear as though the provider under-delivered services,</a:t>
            </a:r>
          </a:p>
          <a:p>
            <a:r>
              <a:rPr lang="en-US" dirty="0"/>
              <a:t>or unscheduled time not to be applied to a month in which it was needed, causing the provider to deliver more units than were authorized, which would require an adjustment in the Cost Projection Tool.</a:t>
            </a:r>
          </a:p>
          <a:p>
            <a:endParaRPr lang="en-US" dirty="0"/>
          </a:p>
        </p:txBody>
      </p:sp>
    </p:spTree>
    <p:extLst>
      <p:ext uri="{BB962C8B-B14F-4D97-AF65-F5344CB8AC3E}">
        <p14:creationId xmlns:p14="http://schemas.microsoft.com/office/powerpoint/2010/main" val="2373430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rgbClr val="4A4A4A"/>
                </a:solidFill>
                <a:latin typeface="Source Sans Pro" panose="020B0503030403020204" pitchFamily="34" charset="0"/>
              </a:rPr>
              <a:t>Retroactive changes to the Cost Projection Tool, or CPT, are permitted for up to two months. For example, a provider can request additional hours for January by providing documentation to the county board regarding the person’s need for the additional hours. March 31 would be the last date a retroactive change would be permitted.</a:t>
            </a:r>
          </a:p>
          <a:p>
            <a:r>
              <a:rPr lang="en-US" sz="1100" dirty="0">
                <a:solidFill>
                  <a:srgbClr val="4A4A4A"/>
                </a:solidFill>
                <a:latin typeface="Source Sans Pro" panose="020B0503030403020204" pitchFamily="34" charset="0"/>
              </a:rPr>
              <a:t>The CPT must be adjusted whenever a provider produces documentation that one or more people in the home required additional direct support hours.</a:t>
            </a:r>
          </a:p>
          <a:p>
            <a:endParaRPr lang="en-US" dirty="0"/>
          </a:p>
        </p:txBody>
      </p:sp>
    </p:spTree>
    <p:extLst>
      <p:ext uri="{BB962C8B-B14F-4D97-AF65-F5344CB8AC3E}">
        <p14:creationId xmlns:p14="http://schemas.microsoft.com/office/powerpoint/2010/main" val="1190033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MRC projected costs: based on information entered by the county board, the projected cost for 01/01/2020 – 01/31/2020 is $39,169.70, and the projected hours are 1700.99. The provider has entered 1685 service hours for the month, which is within 3% of the cost projection, so no adjustments will be necessary. </a:t>
            </a:r>
          </a:p>
          <a:p>
            <a:endParaRPr lang="en-US" dirty="0"/>
          </a:p>
        </p:txBody>
      </p:sp>
    </p:spTree>
    <p:extLst>
      <p:ext uri="{BB962C8B-B14F-4D97-AF65-F5344CB8AC3E}">
        <p14:creationId xmlns:p14="http://schemas.microsoft.com/office/powerpoint/2010/main" val="1586190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Reporting staff hours: Go to the ‘Actuals’ tab and click on ‘Add Actual Span’. You can enter anywhere from a single day to the entire month. Enter the start date and the end date of the actual span and the total number of staff hours provided during the span. Staff hours are based on the number of hours of service provided. For instance, if you had staff onsite 24 hours per day for an entire week, the total hours would be 168. It would not matter if you had three staff in each day to work an 8-hour shift, the total staff hours would be 168. If you always had two staff onsite, the total hours would be 336. Routine HPC competency hours: if one or more of your staff were eligible for the competency add-on, you would enter the number of hours that the add-on would be eligible. For instance, if you had three staff in each day, but only one staff was eligible for the add-on, you would enter 8 hours for each day the eligible staff worked.  Submitting claims: You will see two links below ‘</a:t>
            </a:r>
            <a:r>
              <a:rPr lang="en-US" dirty="0" err="1"/>
              <a:t>BillFile</a:t>
            </a:r>
            <a:r>
              <a:rPr lang="en-US" dirty="0"/>
              <a:t>’: MBS and Excel. Click on ‘MBS’ to generate a </a:t>
            </a:r>
            <a:r>
              <a:rPr lang="en-US" dirty="0" err="1"/>
              <a:t>billfile</a:t>
            </a:r>
            <a:r>
              <a:rPr lang="en-US" dirty="0"/>
              <a:t> you can submit to </a:t>
            </a:r>
            <a:r>
              <a:rPr lang="en-US" dirty="0" err="1"/>
              <a:t>eMBS</a:t>
            </a:r>
            <a:r>
              <a:rPr lang="en-US" dirty="0"/>
              <a:t> to finish your billing. Directions for uploading </a:t>
            </a:r>
            <a:r>
              <a:rPr lang="en-US" dirty="0" err="1"/>
              <a:t>billfiles</a:t>
            </a:r>
            <a:r>
              <a:rPr lang="en-US" dirty="0"/>
              <a:t> are available in </a:t>
            </a:r>
            <a:r>
              <a:rPr lang="en-US" dirty="0" err="1"/>
              <a:t>eMBS</a:t>
            </a:r>
            <a:r>
              <a:rPr lang="en-US" dirty="0"/>
              <a:t> in the user guides. </a:t>
            </a:r>
          </a:p>
        </p:txBody>
      </p:sp>
    </p:spTree>
    <p:extLst>
      <p:ext uri="{BB962C8B-B14F-4D97-AF65-F5344CB8AC3E}">
        <p14:creationId xmlns:p14="http://schemas.microsoft.com/office/powerpoint/2010/main" val="1734562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each month: When you have submitted actuals for the entire month, click on ‘Month Complete’. This is the most important step in making sure your billing is correct and not subject to being paid back in the case of an audit or fraud investigation. Clicking “Month Complete” calculates any adjustments that need to be made to the month if more or less service hours are provided than were originally projected. As long as the amount of actual service hours you deliver is within the 3% margin of the hours projected, no you won’t need to submit adjustments to </a:t>
            </a:r>
            <a:r>
              <a:rPr lang="en-US" dirty="0" err="1"/>
              <a:t>eMBS</a:t>
            </a:r>
            <a:r>
              <a:rPr lang="en-US" dirty="0"/>
              <a:t>.  If the percentage is less than 3%, you will need to submit adjustments. Click on the ‘MBS’ link next to where you checked month complete to generate a </a:t>
            </a:r>
            <a:r>
              <a:rPr lang="en-US" dirty="0" err="1"/>
              <a:t>billfile</a:t>
            </a:r>
            <a:r>
              <a:rPr lang="en-US" dirty="0"/>
              <a:t> that you would then upload to </a:t>
            </a:r>
            <a:r>
              <a:rPr lang="en-US" dirty="0" err="1"/>
              <a:t>eMBS</a:t>
            </a:r>
            <a:r>
              <a:rPr lang="en-US" dirty="0"/>
              <a:t>.  If the percentage is more than 3%, you will need to speak to your county board as they would need to decide if costs need to be re-projected. </a:t>
            </a:r>
          </a:p>
        </p:txBody>
      </p:sp>
    </p:spTree>
    <p:extLst>
      <p:ext uri="{BB962C8B-B14F-4D97-AF65-F5344CB8AC3E}">
        <p14:creationId xmlns:p14="http://schemas.microsoft.com/office/powerpoint/2010/main" val="163133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3049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4135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80681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cf4c74116a_3_4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cf4c74116a_3_4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649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379639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0451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057280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015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r>
              <a:rPr lang="en-US" dirty="0"/>
              <a:t>DSP of the month winners</a:t>
            </a:r>
          </a:p>
        </p:txBody>
      </p:sp>
    </p:spTree>
    <p:extLst>
      <p:ext uri="{BB962C8B-B14F-4D97-AF65-F5344CB8AC3E}">
        <p14:creationId xmlns:p14="http://schemas.microsoft.com/office/powerpoint/2010/main" val="331969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8772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0134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2120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083484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gradFill>
          <a:gsLst>
            <a:gs pos="0">
              <a:schemeClr val="bg1"/>
            </a:gs>
            <a:gs pos="76000">
              <a:srgbClr val="00B0F0"/>
            </a:gs>
          </a:gsLst>
          <a:lin ang="0" scaled="0"/>
        </a:gradFill>
        <a:effectLst/>
      </p:bgPr>
    </p:bg>
    <p:spTree>
      <p:nvGrpSpPr>
        <p:cNvPr id="1" name="Shape 9"/>
        <p:cNvGrpSpPr/>
        <p:nvPr/>
      </p:nvGrpSpPr>
      <p:grpSpPr>
        <a:xfrm>
          <a:off x="0" y="0"/>
          <a:ext cx="0" cy="0"/>
          <a:chOff x="0" y="0"/>
          <a:chExt cx="0" cy="0"/>
        </a:xfrm>
      </p:grpSpPr>
      <p:sp>
        <p:nvSpPr>
          <p:cNvPr id="10" name="Google Shape;10;p2"/>
          <p:cNvSpPr/>
          <p:nvPr userDrawn="1"/>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3"/>
              </a:gs>
              <a:gs pos="100000">
                <a:schemeClr val="accent4"/>
              </a:gs>
            </a:gsLst>
            <a:lin ang="5400012" scaled="0"/>
          </a:gradFill>
          <a:ln>
            <a:noFill/>
          </a:ln>
          <a:effectLst>
            <a:innerShdw blurRad="63500" dist="50800" dir="135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100000">
                <a:schemeClr val="accent4"/>
              </a:gs>
              <a:gs pos="100000">
                <a:schemeClr val="accent5"/>
              </a:gs>
            </a:gsLst>
            <a:lin ang="5400012" scaled="0"/>
          </a:gradFill>
          <a:ln>
            <a:noFill/>
          </a:ln>
          <a:effectLst>
            <a:outerShdw blurRad="50800" dist="38100" dir="8100000" algn="tr" rotWithShape="0">
              <a:prstClr val="black">
                <a:alpha val="25000"/>
              </a:prst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D7802B4-F265-48C4-BCC6-78761D810485}"/>
              </a:ext>
            </a:extLst>
          </p:cNvPr>
          <p:cNvPicPr>
            <a:picLocks noChangeAspect="1"/>
          </p:cNvPicPr>
          <p:nvPr userDrawn="1"/>
        </p:nvPicPr>
        <p:blipFill>
          <a:blip r:embed="rId2"/>
          <a:stretch>
            <a:fillRect/>
          </a:stretch>
        </p:blipFill>
        <p:spPr>
          <a:xfrm>
            <a:off x="805083" y="1187955"/>
            <a:ext cx="4264161" cy="276759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779100" y="1492425"/>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872657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1353044" y="898346"/>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1378562" y="1478571"/>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256700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057712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1BB8937-A7ED-4F6B-9AD1-C2B1BD4B8C1E}"/>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920CFF2B-3E65-49DC-9BEB-8C9BC6857F23}"/>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045988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919174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2355312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1BB8937-A7ED-4F6B-9AD1-C2B1BD4B8C1E}"/>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399352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87C6013-3899-49A9-ACE3-CEE059496942}"/>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565E613F-6E61-4F88-A3E4-5EB095A88359}"/>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779559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2421631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49573"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12813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reserve="1" userDrawn="1">
  <p:cSld name="1_Title">
    <p:bg>
      <p:bgPr>
        <a:gradFill>
          <a:gsLst>
            <a:gs pos="0">
              <a:schemeClr val="bg1"/>
            </a:gs>
            <a:gs pos="76000">
              <a:srgbClr val="00B0F0"/>
            </a:gs>
          </a:gsLst>
          <a:lin ang="0" scaled="0"/>
        </a:gradFill>
        <a:effectLst/>
      </p:bgPr>
    </p:bg>
    <p:spTree>
      <p:nvGrpSpPr>
        <p:cNvPr id="1" name="Shape 9"/>
        <p:cNvGrpSpPr/>
        <p:nvPr/>
      </p:nvGrpSpPr>
      <p:grpSpPr>
        <a:xfrm>
          <a:off x="0" y="0"/>
          <a:ext cx="0" cy="0"/>
          <a:chOff x="0" y="0"/>
          <a:chExt cx="0" cy="0"/>
        </a:xfrm>
      </p:grpSpPr>
      <p:sp>
        <p:nvSpPr>
          <p:cNvPr id="10" name="Google Shape;10;p2"/>
          <p:cNvSpPr/>
          <p:nvPr userDrawn="1"/>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3"/>
              </a:gs>
              <a:gs pos="100000">
                <a:schemeClr val="accent4"/>
              </a:gs>
            </a:gsLst>
            <a:lin ang="5400012" scaled="0"/>
          </a:gradFill>
          <a:ln>
            <a:noFill/>
          </a:ln>
          <a:effectLst>
            <a:innerShdw blurRad="63500" dist="50800" dir="135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100000">
                <a:schemeClr val="accent4"/>
              </a:gs>
              <a:gs pos="100000">
                <a:schemeClr val="accent5"/>
              </a:gs>
            </a:gsLst>
            <a:lin ang="5400012" scaled="0"/>
          </a:gradFill>
          <a:ln>
            <a:noFill/>
          </a:ln>
          <a:effectLst>
            <a:outerShdw blurRad="50800" dist="38100" dir="8100000" algn="tr" rotWithShape="0">
              <a:prstClr val="black">
                <a:alpha val="25000"/>
              </a:prst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62D92635-2C86-4216-AFCF-A4E83BD0F7BB}"/>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625834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87C6013-3899-49A9-ACE3-CEE059496942}"/>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234916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FE1B4CF-FED5-477B-875E-BDF7DDD839E8}"/>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AD280CD3-04E9-46E1-9FDC-E05129B96189}"/>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591736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54"/>
        <p:cNvGrpSpPr/>
        <p:nvPr/>
      </p:nvGrpSpPr>
      <p:grpSpPr>
        <a:xfrm>
          <a:off x="0" y="0"/>
          <a:ext cx="0" cy="0"/>
          <a:chOff x="0" y="0"/>
          <a:chExt cx="0" cy="0"/>
        </a:xfrm>
      </p:grpSpPr>
      <p:sp>
        <p:nvSpPr>
          <p:cNvPr id="55" name="Google Shape;55;p8"/>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4"/>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6" name="Google Shape;56;p8"/>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7" name="Google Shape;57;p8"/>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85FC010D-4C24-41EC-B187-1C10403F1D38}"/>
              </a:ext>
            </a:extLst>
          </p:cNvPr>
          <p:cNvPicPr>
            <a:picLocks noChangeAspect="1"/>
          </p:cNvPicPr>
          <p:nvPr userDrawn="1"/>
        </p:nvPicPr>
        <p:blipFill>
          <a:blip r:embed="rId2"/>
          <a:stretch>
            <a:fillRect/>
          </a:stretch>
        </p:blipFill>
        <p:spPr>
          <a:xfrm>
            <a:off x="8571250" y="4535491"/>
            <a:ext cx="527315" cy="54864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54"/>
        <p:cNvGrpSpPr/>
        <p:nvPr/>
      </p:nvGrpSpPr>
      <p:grpSpPr>
        <a:xfrm>
          <a:off x="0" y="0"/>
          <a:ext cx="0" cy="0"/>
          <a:chOff x="0" y="0"/>
          <a:chExt cx="0" cy="0"/>
        </a:xfrm>
      </p:grpSpPr>
      <p:sp>
        <p:nvSpPr>
          <p:cNvPr id="55" name="Google Shape;55;p8"/>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4"/>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6" name="Google Shape;56;p8"/>
          <p:cNvSpPr/>
          <p:nvPr/>
        </p:nvSpPr>
        <p:spPr>
          <a:xfrm rot="10800000">
            <a:off x="-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57" name="Google Shape;57;p8"/>
          <p:cNvSpPr/>
          <p:nvPr/>
        </p:nvSpPr>
        <p:spPr>
          <a:xfrm rot="10800000">
            <a:off x="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85FC010D-4C24-41EC-B187-1C10403F1D38}"/>
              </a:ext>
            </a:extLst>
          </p:cNvPr>
          <p:cNvPicPr>
            <a:picLocks noChangeAspect="1"/>
          </p:cNvPicPr>
          <p:nvPr userDrawn="1"/>
        </p:nvPicPr>
        <p:blipFill>
          <a:blip r:embed="rId2"/>
          <a:stretch>
            <a:fillRect/>
          </a:stretch>
        </p:blipFill>
        <p:spPr>
          <a:xfrm>
            <a:off x="78414" y="4535491"/>
            <a:ext cx="527315" cy="548640"/>
          </a:xfrm>
          <a:prstGeom prst="rect">
            <a:avLst/>
          </a:prstGeom>
        </p:spPr>
      </p:pic>
    </p:spTree>
    <p:extLst>
      <p:ext uri="{BB962C8B-B14F-4D97-AF65-F5344CB8AC3E}">
        <p14:creationId xmlns:p14="http://schemas.microsoft.com/office/powerpoint/2010/main" val="1324477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FE1B4CF-FED5-477B-875E-BDF7DDD839E8}"/>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792893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6E56857-874F-4E22-A10C-E197F36DB78D}"/>
              </a:ext>
            </a:extLst>
          </p:cNvPr>
          <p:cNvGrpSpPr/>
          <p:nvPr userDrawn="1"/>
        </p:nvGrpSpPr>
        <p:grpSpPr>
          <a:xfrm rot="10800000">
            <a:off x="-13854"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5"/>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6F11199A-A99E-443F-9C8E-02DF8F9BE09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123962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 name="Google Shape;49;p7">
            <a:extLst>
              <a:ext uri="{FF2B5EF4-FFF2-40B4-BE49-F238E27FC236}">
                <a16:creationId xmlns:a16="http://schemas.microsoft.com/office/drawing/2014/main" id="{BADA3CC5-412A-4AE3-B5E1-16D3A36880E7}"/>
              </a:ext>
            </a:extLst>
          </p:cNvPr>
          <p:cNvSpPr txBox="1">
            <a:spLocks noGrp="1"/>
          </p:cNvSpPr>
          <p:nvPr>
            <p:ph type="title"/>
          </p:nvPr>
        </p:nvSpPr>
        <p:spPr>
          <a:xfrm>
            <a:off x="1647949" y="877564"/>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9" name="Google Shape;50;p7">
            <a:extLst>
              <a:ext uri="{FF2B5EF4-FFF2-40B4-BE49-F238E27FC236}">
                <a16:creationId xmlns:a16="http://schemas.microsoft.com/office/drawing/2014/main" id="{2BADC06F-D004-42C0-8191-27A6C2191BA1}"/>
              </a:ext>
            </a:extLst>
          </p:cNvPr>
          <p:cNvSpPr txBox="1">
            <a:spLocks noGrp="1"/>
          </p:cNvSpPr>
          <p:nvPr>
            <p:ph type="body" idx="1"/>
          </p:nvPr>
        </p:nvSpPr>
        <p:spPr>
          <a:xfrm>
            <a:off x="1647949"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Arial" panose="020B0604020202020204" pitchFamily="34" charset="0"/>
                <a:cs typeface="Arial" panose="020B0604020202020204" pitchFamily="34" charset="0"/>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sp>
        <p:nvSpPr>
          <p:cNvPr id="10" name="Google Shape;51;p7">
            <a:extLst>
              <a:ext uri="{FF2B5EF4-FFF2-40B4-BE49-F238E27FC236}">
                <a16:creationId xmlns:a16="http://schemas.microsoft.com/office/drawing/2014/main" id="{4BE8EF38-8F8F-4754-AC02-D097450DED5E}"/>
              </a:ext>
            </a:extLst>
          </p:cNvPr>
          <p:cNvSpPr txBox="1">
            <a:spLocks noGrp="1"/>
          </p:cNvSpPr>
          <p:nvPr>
            <p:ph type="body" idx="2"/>
          </p:nvPr>
        </p:nvSpPr>
        <p:spPr>
          <a:xfrm>
            <a:off x="4044587"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mn-lt"/>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sp>
        <p:nvSpPr>
          <p:cNvPr id="11" name="Google Shape;52;p7">
            <a:extLst>
              <a:ext uri="{FF2B5EF4-FFF2-40B4-BE49-F238E27FC236}">
                <a16:creationId xmlns:a16="http://schemas.microsoft.com/office/drawing/2014/main" id="{F42488E5-0270-459C-9184-CB02BAFD4F46}"/>
              </a:ext>
            </a:extLst>
          </p:cNvPr>
          <p:cNvSpPr txBox="1">
            <a:spLocks noGrp="1"/>
          </p:cNvSpPr>
          <p:nvPr>
            <p:ph type="body" idx="3"/>
          </p:nvPr>
        </p:nvSpPr>
        <p:spPr>
          <a:xfrm>
            <a:off x="6441224"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mn-lt"/>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248607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8597249" y="4540712"/>
            <a:ext cx="527315" cy="548640"/>
          </a:xfrm>
          <a:prstGeom prst="rect">
            <a:avLst/>
          </a:prstGeom>
        </p:spPr>
      </p:pic>
    </p:spTree>
    <p:extLst>
      <p:ext uri="{BB962C8B-B14F-4D97-AF65-F5344CB8AC3E}">
        <p14:creationId xmlns:p14="http://schemas.microsoft.com/office/powerpoint/2010/main" val="2872474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6E56857-874F-4E22-A10C-E197F36DB78D}"/>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5"/>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246074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779100" y="2460719"/>
            <a:ext cx="6962100" cy="1927005"/>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Arial" panose="020B0604020202020204" pitchFamily="34" charset="0"/>
                <a:cs typeface="Arial" panose="020B0604020202020204" pitchFamily="34" charset="0"/>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grpSp>
        <p:nvGrpSpPr>
          <p:cNvPr id="2" name="Group 1">
            <a:extLst>
              <a:ext uri="{FF2B5EF4-FFF2-40B4-BE49-F238E27FC236}">
                <a16:creationId xmlns:a16="http://schemas.microsoft.com/office/drawing/2014/main" id="{656F37F0-F77C-4044-B5C1-67FF80BD62BB}"/>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831727" y="1782938"/>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pic>
        <p:nvPicPr>
          <p:cNvPr id="11" name="Picture 10">
            <a:extLst>
              <a:ext uri="{FF2B5EF4-FFF2-40B4-BE49-F238E27FC236}">
                <a16:creationId xmlns:a16="http://schemas.microsoft.com/office/drawing/2014/main" id="{2E972FE3-7685-46A6-9DD1-A49DE88317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965917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userDrawn="1">
  <p:cSld name="TITLE_1">
    <p:bg>
      <p:bgPr>
        <a:gradFill>
          <a:gsLst>
            <a:gs pos="0">
              <a:schemeClr val="bg1"/>
            </a:gs>
            <a:gs pos="64000">
              <a:schemeClr val="accent2"/>
            </a:gs>
          </a:gsLst>
          <a:lin ang="0" scaled="0"/>
        </a:gradFill>
        <a:effectLst/>
      </p:bgPr>
    </p:bg>
    <p:spTree>
      <p:nvGrpSpPr>
        <p:cNvPr id="1" name="Shape 14"/>
        <p:cNvGrpSpPr/>
        <p:nvPr/>
      </p:nvGrpSpPr>
      <p:grpSpPr>
        <a:xfrm>
          <a:off x="0" y="0"/>
          <a:ext cx="0" cy="0"/>
          <a:chOff x="0" y="0"/>
          <a:chExt cx="0" cy="0"/>
        </a:xfrm>
      </p:grpSpPr>
      <p:sp>
        <p:nvSpPr>
          <p:cNvPr id="15" name="Google Shape;15;p3"/>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0">
                <a:schemeClr val="accent1"/>
              </a:gs>
            </a:gsLst>
            <a:lin ang="5400012" scaled="0"/>
          </a:gradFill>
          <a:ln>
            <a:noFill/>
          </a:ln>
          <a:effectLst>
            <a:outerShdw blurRad="571500" dist="19050" dir="10800000"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6" name="Google Shape;16;p3"/>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2"/>
              </a:gs>
              <a:gs pos="19000">
                <a:schemeClr val="accent3"/>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7" name="Google Shape;17;p3"/>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Lst>
            <a:lin ang="5400000"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F06E90C7-DEA3-41E7-A273-FF90EF7B22E9}"/>
              </a:ext>
            </a:extLst>
          </p:cNvPr>
          <p:cNvPicPr>
            <a:picLocks noChangeAspect="1"/>
          </p:cNvPicPr>
          <p:nvPr userDrawn="1"/>
        </p:nvPicPr>
        <p:blipFill>
          <a:blip r:embed="rId2"/>
          <a:stretch>
            <a:fillRect/>
          </a:stretch>
        </p:blipFill>
        <p:spPr>
          <a:xfrm>
            <a:off x="694246" y="1340355"/>
            <a:ext cx="4264161" cy="276759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1929517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8597249" y="4540712"/>
            <a:ext cx="527315" cy="548640"/>
          </a:xfrm>
          <a:prstGeom prst="rect">
            <a:avLst/>
          </a:prstGeom>
        </p:spPr>
      </p:pic>
    </p:spTree>
    <p:extLst>
      <p:ext uri="{BB962C8B-B14F-4D97-AF65-F5344CB8AC3E}">
        <p14:creationId xmlns:p14="http://schemas.microsoft.com/office/powerpoint/2010/main" val="4284572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656F37F0-F77C-4044-B5C1-67FF80BD62BB}"/>
              </a:ext>
            </a:extLst>
          </p:cNvPr>
          <p:cNvGrpSpPr/>
          <p:nvPr userDrawn="1"/>
        </p:nvGrpSpPr>
        <p:grpSpPr>
          <a:xfrm>
            <a:off x="0" y="3216498"/>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0" name="Picture 9">
            <a:extLst>
              <a:ext uri="{FF2B5EF4-FFF2-40B4-BE49-F238E27FC236}">
                <a16:creationId xmlns:a16="http://schemas.microsoft.com/office/drawing/2014/main" id="{2E4A2F49-AB32-4BB9-92E3-D2799B6CE7F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906615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0F81D318-FFC9-45F4-8874-68E9FF118B0F}"/>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bg1">
                    <a:lumMod val="75000"/>
                  </a:schemeClr>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bg1">
                    <a:lumMod val="8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lumMod val="9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D1F7F0F6-7EB7-4EC3-9327-C437E08DCD3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024958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60"/>
        <p:cNvGrpSpPr/>
        <p:nvPr/>
      </p:nvGrpSpPr>
      <p:grpSpPr>
        <a:xfrm>
          <a:off x="0" y="0"/>
          <a:ext cx="0" cy="0"/>
          <a:chOff x="0" y="0"/>
          <a:chExt cx="0" cy="0"/>
        </a:xfrm>
      </p:grpSpPr>
      <p:sp>
        <p:nvSpPr>
          <p:cNvPr id="61" name="Google Shape;61;p9"/>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2" name="Google Shape;62;p9"/>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3" name="Google Shape;63;p9"/>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chemeClr val="bg1">
              <a:lumMod val="95000"/>
            </a:schemeClr>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3" name="Picture 2">
            <a:extLst>
              <a:ext uri="{FF2B5EF4-FFF2-40B4-BE49-F238E27FC236}">
                <a16:creationId xmlns:a16="http://schemas.microsoft.com/office/drawing/2014/main" id="{41240ADD-2A46-47E6-9B36-4188E34B117B}"/>
              </a:ext>
            </a:extLst>
          </p:cNvPr>
          <p:cNvPicPr>
            <a:picLocks noChangeAspect="1"/>
          </p:cNvPicPr>
          <p:nvPr userDrawn="1"/>
        </p:nvPicPr>
        <p:blipFill>
          <a:blip r:embed="rId2"/>
          <a:stretch>
            <a:fillRect/>
          </a:stretch>
        </p:blipFill>
        <p:spPr>
          <a:xfrm>
            <a:off x="8585743" y="4535491"/>
            <a:ext cx="527315" cy="54864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60"/>
        <p:cNvGrpSpPr/>
        <p:nvPr/>
      </p:nvGrpSpPr>
      <p:grpSpPr>
        <a:xfrm>
          <a:off x="0" y="0"/>
          <a:ext cx="0" cy="0"/>
          <a:chOff x="0" y="0"/>
          <a:chExt cx="0" cy="0"/>
        </a:xfrm>
      </p:grpSpPr>
      <p:sp>
        <p:nvSpPr>
          <p:cNvPr id="61" name="Google Shape;61;p9"/>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2" name="Google Shape;62;p9"/>
          <p:cNvSpPr/>
          <p:nvPr/>
        </p:nvSpPr>
        <p:spPr>
          <a:xfrm rot="10800000">
            <a:off x="-1"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3" name="Google Shape;63;p9"/>
          <p:cNvSpPr/>
          <p:nvPr/>
        </p:nvSpPr>
        <p:spPr>
          <a:xfrm rot="10800000">
            <a:off x="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3F3F3"/>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3" name="Picture 2">
            <a:extLst>
              <a:ext uri="{FF2B5EF4-FFF2-40B4-BE49-F238E27FC236}">
                <a16:creationId xmlns:a16="http://schemas.microsoft.com/office/drawing/2014/main" id="{41240ADD-2A46-47E6-9B36-4188E34B117B}"/>
              </a:ext>
            </a:extLst>
          </p:cNvPr>
          <p:cNvPicPr>
            <a:picLocks noChangeAspect="1"/>
          </p:cNvPicPr>
          <p:nvPr userDrawn="1"/>
        </p:nvPicPr>
        <p:blipFill>
          <a:blip r:embed="rId2"/>
          <a:stretch>
            <a:fillRect/>
          </a:stretch>
        </p:blipFill>
        <p:spPr>
          <a:xfrm>
            <a:off x="65197" y="4535491"/>
            <a:ext cx="527315" cy="548640"/>
          </a:xfrm>
          <a:prstGeom prst="rect">
            <a:avLst/>
          </a:prstGeom>
        </p:spPr>
      </p:pic>
    </p:spTree>
    <p:extLst>
      <p:ext uri="{BB962C8B-B14F-4D97-AF65-F5344CB8AC3E}">
        <p14:creationId xmlns:p14="http://schemas.microsoft.com/office/powerpoint/2010/main" val="2863655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0F81D318-FFC9-45F4-8874-68E9FF118B0F}"/>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bg1">
                    <a:lumMod val="75000"/>
                  </a:schemeClr>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bg1">
                    <a:lumMod val="8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lumMod val="9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D1F7F0F6-7EB7-4EC3-9327-C437E08DCD3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105569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6200000">
            <a:off x="3625841" y="-3591157"/>
            <a:ext cx="1927002" cy="9109316"/>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6200000">
            <a:off x="3683294" y="-3683294"/>
            <a:ext cx="1777412"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6200000">
            <a:off x="545205" y="-545205"/>
            <a:ext cx="1378552" cy="246896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58;p8">
            <a:extLst>
              <a:ext uri="{FF2B5EF4-FFF2-40B4-BE49-F238E27FC236}">
                <a16:creationId xmlns:a16="http://schemas.microsoft.com/office/drawing/2014/main" id="{AEAA9249-ADAC-4E30-A6B9-0A5D396856BC}"/>
              </a:ext>
            </a:extLst>
          </p:cNvPr>
          <p:cNvSpPr txBox="1">
            <a:spLocks noGrp="1"/>
          </p:cNvSpPr>
          <p:nvPr userDrawn="1">
            <p:ph type="title"/>
          </p:nvPr>
        </p:nvSpPr>
        <p:spPr>
          <a:xfrm>
            <a:off x="1647947" y="1050746"/>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pic>
        <p:nvPicPr>
          <p:cNvPr id="10" name="Picture 9">
            <a:extLst>
              <a:ext uri="{FF2B5EF4-FFF2-40B4-BE49-F238E27FC236}">
                <a16:creationId xmlns:a16="http://schemas.microsoft.com/office/drawing/2014/main" id="{57853DFE-1F85-48EC-A1EF-A09E54824F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4065232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3"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2"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8" name="Picture 7">
            <a:extLst>
              <a:ext uri="{FF2B5EF4-FFF2-40B4-BE49-F238E27FC236}">
                <a16:creationId xmlns:a16="http://schemas.microsoft.com/office/drawing/2014/main" id="{95A58B33-B56B-42FE-B697-631E3D1E4E01}"/>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672388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FB7EAF87-5F92-465E-BBF9-D75AC1717E14}"/>
              </a:ext>
            </a:extLst>
          </p:cNvPr>
          <p:cNvGrpSpPr/>
          <p:nvPr userDrawn="1"/>
        </p:nvGrpSpPr>
        <p:grpSpPr>
          <a:xfrm>
            <a:off x="7216998" y="-19682"/>
            <a:ext cx="1927002" cy="5163084"/>
            <a:chOff x="7216998" y="-19682"/>
            <a:chExt cx="1927002" cy="5163084"/>
          </a:xfrm>
        </p:grpSpPr>
        <p:sp>
          <p:nvSpPr>
            <p:cNvPr id="67" name="Google Shape;67;p10"/>
            <p:cNvSpPr/>
            <p:nvPr/>
          </p:nvSpPr>
          <p:spPr>
            <a:xfrm>
              <a:off x="7216998" y="-98"/>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19682"/>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1968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8" name="Picture 7">
            <a:extLst>
              <a:ext uri="{FF2B5EF4-FFF2-40B4-BE49-F238E27FC236}">
                <a16:creationId xmlns:a16="http://schemas.microsoft.com/office/drawing/2014/main" id="{384260D9-8839-47D9-9E5B-CC7C213B0AF1}"/>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779494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gradFill>
          <a:gsLst>
            <a:gs pos="0">
              <a:schemeClr val="bg1"/>
            </a:gs>
            <a:gs pos="64000">
              <a:schemeClr val="accent2"/>
            </a:gs>
          </a:gsLst>
          <a:lin ang="0" scaled="0"/>
        </a:gradFill>
        <a:effectLst/>
      </p:bgPr>
    </p:bg>
    <p:spTree>
      <p:nvGrpSpPr>
        <p:cNvPr id="1" name="Shape 14"/>
        <p:cNvGrpSpPr/>
        <p:nvPr/>
      </p:nvGrpSpPr>
      <p:grpSpPr>
        <a:xfrm>
          <a:off x="0" y="0"/>
          <a:ext cx="0" cy="0"/>
          <a:chOff x="0" y="0"/>
          <a:chExt cx="0" cy="0"/>
        </a:xfrm>
      </p:grpSpPr>
      <p:sp>
        <p:nvSpPr>
          <p:cNvPr id="15" name="Google Shape;15;p3"/>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0">
                <a:schemeClr val="accent1"/>
              </a:gs>
            </a:gsLst>
            <a:lin ang="5400012" scaled="0"/>
          </a:gradFill>
          <a:ln>
            <a:noFill/>
          </a:ln>
          <a:effectLst>
            <a:outerShdw blurRad="571500" dist="19050" dir="10800000"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6" name="Google Shape;16;p3"/>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2"/>
              </a:gs>
              <a:gs pos="19000">
                <a:schemeClr val="accent3"/>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7" name="Google Shape;17;p3"/>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Lst>
            <a:lin ang="5400000"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A18FA0A1-E001-4D80-A603-03774C2CB7C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399968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5400000">
            <a:off x="3591157" y="-374659"/>
            <a:ext cx="1927002" cy="9109316"/>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4" y="-317206"/>
            <a:ext cx="1777412"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243" y="3219743"/>
            <a:ext cx="1378552" cy="246896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8" name="Picture 7">
            <a:extLst>
              <a:ext uri="{FF2B5EF4-FFF2-40B4-BE49-F238E27FC236}">
                <a16:creationId xmlns:a16="http://schemas.microsoft.com/office/drawing/2014/main" id="{384260D9-8839-47D9-9E5B-CC7C213B0AF1}"/>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00844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C558631-9AC7-40EF-A18F-3ACFFF70B530}"/>
              </a:ext>
            </a:extLst>
          </p:cNvPr>
          <p:cNvGrpSpPr/>
          <p:nvPr userDrawn="1"/>
        </p:nvGrpSpPr>
        <p:grpSpPr>
          <a:xfrm rot="16200000">
            <a:off x="3610229" y="-3608495"/>
            <a:ext cx="1927011" cy="9144002"/>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3" name="Picture 12">
            <a:extLst>
              <a:ext uri="{FF2B5EF4-FFF2-40B4-BE49-F238E27FC236}">
                <a16:creationId xmlns:a16="http://schemas.microsoft.com/office/drawing/2014/main" id="{99DCB50E-D11C-4823-AED5-47E070A4CCBA}"/>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405874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8909"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DED3F1B0-2FF7-486E-992C-17DEF3EF5C3B}"/>
              </a:ext>
            </a:extLst>
          </p:cNvPr>
          <p:cNvPicPr>
            <a:picLocks noChangeAspect="1"/>
          </p:cNvPicPr>
          <p:nvPr userDrawn="1"/>
        </p:nvPicPr>
        <p:blipFill>
          <a:blip r:embed="rId2"/>
          <a:stretch>
            <a:fillRect/>
          </a:stretch>
        </p:blipFill>
        <p:spPr>
          <a:xfrm>
            <a:off x="64560" y="4542418"/>
            <a:ext cx="527315" cy="548640"/>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a:off x="7216998"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EC558631-9AC7-40EF-A18F-3ACFFF70B530}"/>
              </a:ext>
            </a:extLst>
          </p:cNvPr>
          <p:cNvGrpSpPr/>
          <p:nvPr userDrawn="1"/>
        </p:nvGrpSpPr>
        <p:grpSpPr>
          <a:xfrm>
            <a:off x="7216989" y="0"/>
            <a:ext cx="1927011" cy="5143500"/>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2568FBF5-A187-4B7E-A88E-094E5BD00B42}"/>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284034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a:off x="7216998"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EC558631-9AC7-40EF-A18F-3ACFFF70B530}"/>
              </a:ext>
            </a:extLst>
          </p:cNvPr>
          <p:cNvGrpSpPr/>
          <p:nvPr userDrawn="1"/>
        </p:nvGrpSpPr>
        <p:grpSpPr>
          <a:xfrm rot="5400000">
            <a:off x="3608495" y="-392005"/>
            <a:ext cx="1927011" cy="9144002"/>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2568FBF5-A187-4B7E-A88E-094E5BD00B42}"/>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141564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rot="16200000">
            <a:off x="3608499" y="-3608499"/>
            <a:ext cx="1927002" cy="91440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F08FFAB1-AE29-43E9-A866-0C4AB70D767E}"/>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119601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7400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0" y="3801425"/>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7" name="Picture 6">
            <a:extLst>
              <a:ext uri="{FF2B5EF4-FFF2-40B4-BE49-F238E27FC236}">
                <a16:creationId xmlns:a16="http://schemas.microsoft.com/office/drawing/2014/main" id="{60D3195B-6477-44D5-8CFA-33916959B3C7}"/>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2830277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a:off x="7217006" y="0"/>
            <a:ext cx="1927002" cy="51435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868399AC-59C7-496D-9851-59353F0F9CB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756502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rot="5400000">
            <a:off x="3608499" y="-392001"/>
            <a:ext cx="1927002" cy="91440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868399AC-59C7-496D-9851-59353F0F9CB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243828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3" name="Group 2">
            <a:extLst>
              <a:ext uri="{FF2B5EF4-FFF2-40B4-BE49-F238E27FC236}">
                <a16:creationId xmlns:a16="http://schemas.microsoft.com/office/drawing/2014/main" id="{D18BD804-C0F7-434C-8026-78A1ACAE2EC8}"/>
              </a:ext>
            </a:extLst>
          </p:cNvPr>
          <p:cNvGrpSpPr/>
          <p:nvPr userDrawn="1"/>
        </p:nvGrpSpPr>
        <p:grpSpPr>
          <a:xfrm rot="10800000">
            <a:off x="0" y="0"/>
            <a:ext cx="9144000" cy="1927002"/>
            <a:chOff x="0" y="3216498"/>
            <a:chExt cx="9144000" cy="1927002"/>
          </a:xfrm>
        </p:grpSpPr>
        <p:sp>
          <p:nvSpPr>
            <p:cNvPr id="67" name="Google Shape;67;p10"/>
            <p:cNvSpPr/>
            <p:nvPr/>
          </p:nvSpPr>
          <p:spPr>
            <a:xfrm rot="5400000">
              <a:off x="3608499" y="-392001"/>
              <a:ext cx="1927002" cy="9144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8070" y="-312430"/>
              <a:ext cx="1767860"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7946" y="3227446"/>
              <a:ext cx="1378552" cy="2453556"/>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userDrawn="1"/>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8" name="Picture 7">
            <a:extLst>
              <a:ext uri="{FF2B5EF4-FFF2-40B4-BE49-F238E27FC236}">
                <a16:creationId xmlns:a16="http://schemas.microsoft.com/office/drawing/2014/main" id="{D022C6F9-2C92-4EA0-A5D0-B08F6E271EC6}"/>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373444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1777400" y="2161800"/>
            <a:ext cx="5589300" cy="81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Fira Sans Medium"/>
              <a:buChar char="●"/>
              <a:defRPr sz="2800">
                <a:latin typeface="Arial Black" panose="020B0A04020102020204" pitchFamily="34" charset="0"/>
                <a:ea typeface="Arial Black" panose="020B0A04020102020204" pitchFamily="34" charset="0"/>
                <a:cs typeface="Arial Black" panose="020B0A04020102020204" pitchFamily="34" charset="0"/>
                <a:sym typeface="Fira Sans Medium"/>
              </a:defRPr>
            </a:lvl1pPr>
            <a:lvl2pPr marL="914400" lvl="1"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2pPr>
            <a:lvl3pPr marL="1371600" lvl="2"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3pPr>
            <a:lvl4pPr marL="1828800" lvl="3"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4pPr>
            <a:lvl5pPr marL="2286000" lvl="4"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5pPr>
            <a:lvl6pPr marL="2743200" lvl="5"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6pPr>
            <a:lvl7pPr marL="3200400" lvl="6"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7pPr>
            <a:lvl8pPr marL="3657600" lvl="7"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8pPr>
            <a:lvl9pPr marL="4114800" lvl="8" indent="-406400" algn="ctr" rtl="0">
              <a:spcBef>
                <a:spcPts val="800"/>
              </a:spcBef>
              <a:spcAft>
                <a:spcPts val="800"/>
              </a:spcAft>
              <a:buSzPts val="2800"/>
              <a:buFont typeface="Fira Sans Medium"/>
              <a:buChar char="■"/>
              <a:defRPr sz="2800">
                <a:latin typeface="Fira Sans Medium"/>
                <a:ea typeface="Fira Sans Medium"/>
                <a:cs typeface="Fira Sans Medium"/>
                <a:sym typeface="Fira Sans Medium"/>
              </a:defRPr>
            </a:lvl9pPr>
          </a:lstStyle>
          <a:p>
            <a:endParaRPr dirty="0"/>
          </a:p>
        </p:txBody>
      </p:sp>
      <p:sp>
        <p:nvSpPr>
          <p:cNvPr id="23" name="Google Shape;23;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p:nvPr/>
        </p:nvSpPr>
        <p:spPr>
          <a:xfrm>
            <a:off x="7710054" y="0"/>
            <a:ext cx="1433953"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5" name="Google Shape;25;p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6" name="Google Shape;26;p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7" name="Google Shape;27;p4"/>
          <p:cNvSpPr/>
          <p:nvPr/>
        </p:nvSpPr>
        <p:spPr>
          <a:xfrm rot="10800000">
            <a:off x="6" y="0"/>
            <a:ext cx="1378555"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8" name="Google Shape;28;p4"/>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9" name="Google Shape;29;p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3" name="Picture 12">
            <a:extLst>
              <a:ext uri="{FF2B5EF4-FFF2-40B4-BE49-F238E27FC236}">
                <a16:creationId xmlns:a16="http://schemas.microsoft.com/office/drawing/2014/main" id="{E99510EE-CB15-4BD4-9182-B2606DB2B8FC}"/>
              </a:ext>
            </a:extLst>
          </p:cNvPr>
          <p:cNvPicPr>
            <a:picLocks noChangeAspect="1"/>
          </p:cNvPicPr>
          <p:nvPr userDrawn="1"/>
        </p:nvPicPr>
        <p:blipFill>
          <a:blip r:embed="rId2"/>
          <a:stretch>
            <a:fillRect/>
          </a:stretch>
        </p:blipFill>
        <p:spPr>
          <a:xfrm>
            <a:off x="8592031" y="4535491"/>
            <a:ext cx="527315" cy="54864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0" y="3801425"/>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7" name="Picture 6">
            <a:extLst>
              <a:ext uri="{FF2B5EF4-FFF2-40B4-BE49-F238E27FC236}">
                <a16:creationId xmlns:a16="http://schemas.microsoft.com/office/drawing/2014/main" id="{B4F161D9-D81A-4228-B173-B028F5F941BD}"/>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3980742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93FE4A25-9253-4188-98E7-CDA45CAEFF2C}"/>
              </a:ext>
            </a:extLst>
          </p:cNvPr>
          <p:cNvGrpSpPr/>
          <p:nvPr userDrawn="1"/>
        </p:nvGrpSpPr>
        <p:grpSpPr>
          <a:xfrm>
            <a:off x="7216998" y="0"/>
            <a:ext cx="1927002" cy="5195504"/>
            <a:chOff x="7216998" y="0"/>
            <a:chExt cx="1927002" cy="5195504"/>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userDrawn="1"/>
          </p:nvSpPr>
          <p:spPr>
            <a:xfrm>
              <a:off x="7376140"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8" name="Picture 7">
            <a:extLst>
              <a:ext uri="{FF2B5EF4-FFF2-40B4-BE49-F238E27FC236}">
                <a16:creationId xmlns:a16="http://schemas.microsoft.com/office/drawing/2014/main" id="{4757B8EC-AB84-4F96-8AEE-2F0417B1C84F}"/>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46823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3" name="Group 2">
            <a:extLst>
              <a:ext uri="{FF2B5EF4-FFF2-40B4-BE49-F238E27FC236}">
                <a16:creationId xmlns:a16="http://schemas.microsoft.com/office/drawing/2014/main" id="{D18BD804-C0F7-434C-8026-78A1ACAE2EC8}"/>
              </a:ext>
            </a:extLst>
          </p:cNvPr>
          <p:cNvGrpSpPr/>
          <p:nvPr userDrawn="1"/>
        </p:nvGrpSpPr>
        <p:grpSpPr>
          <a:xfrm>
            <a:off x="0" y="3216498"/>
            <a:ext cx="9144000" cy="1927002"/>
            <a:chOff x="0" y="3216498"/>
            <a:chExt cx="9144000" cy="1927002"/>
          </a:xfrm>
        </p:grpSpPr>
        <p:sp>
          <p:nvSpPr>
            <p:cNvPr id="67" name="Google Shape;67;p10"/>
            <p:cNvSpPr/>
            <p:nvPr/>
          </p:nvSpPr>
          <p:spPr>
            <a:xfrm rot="5400000">
              <a:off x="3608499" y="-392001"/>
              <a:ext cx="1927002" cy="9144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8070" y="-312430"/>
              <a:ext cx="1767860"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7946" y="3227446"/>
              <a:ext cx="1378552" cy="2453556"/>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userDrawn="1"/>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10" name="Picture 9">
            <a:extLst>
              <a:ext uri="{FF2B5EF4-FFF2-40B4-BE49-F238E27FC236}">
                <a16:creationId xmlns:a16="http://schemas.microsoft.com/office/drawing/2014/main" id="{B2635583-335E-4A7B-8135-376ADFF820C6}"/>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569382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17000" b="-17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16200000">
            <a:off x="3608499" y="-3608499"/>
            <a:ext cx="1927002" cy="91440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185721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9000" b="-9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10800000">
            <a:off x="0" y="0"/>
            <a:ext cx="1927002" cy="51435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8931466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17000" b="-17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5400000">
            <a:off x="3608499" y="-392001"/>
            <a:ext cx="1927002" cy="91440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6002652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blipFill dpi="0" rotWithShape="1">
          <a:blip r:embed="rId2">
            <a:lum/>
          </a:blip>
          <a:srcRect/>
          <a:stretch>
            <a:fillRect t="-17000" b="-17000"/>
          </a:stretch>
        </a:blip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1" name="Picture 10">
            <a:extLst>
              <a:ext uri="{FF2B5EF4-FFF2-40B4-BE49-F238E27FC236}">
                <a16:creationId xmlns:a16="http://schemas.microsoft.com/office/drawing/2014/main" id="{F2A9E4B4-4DD9-48AD-9027-FA845790D84F}"/>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4052234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97000">
              <a:schemeClr val="accent3"/>
            </a:gs>
            <a:gs pos="0">
              <a:schemeClr val="accent1"/>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9219556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2"/>
            </a:gs>
            <a:gs pos="100000">
              <a:schemeClr val="accent3"/>
            </a:gs>
            <a:gs pos="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897112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0">
              <a:schemeClr val="accent2"/>
            </a:gs>
            <a:gs pos="100000">
              <a:schemeClr val="accent4"/>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61359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rot="5400000">
            <a:off x="3600776" y="-3600779"/>
            <a:ext cx="1942446" cy="9144003"/>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316034" y="1283648"/>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999292" y="1942447"/>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11" name="Picture 10">
            <a:extLst>
              <a:ext uri="{FF2B5EF4-FFF2-40B4-BE49-F238E27FC236}">
                <a16:creationId xmlns:a16="http://schemas.microsoft.com/office/drawing/2014/main" id="{3D5EEB27-3E01-45F7-8565-838314D7F0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627362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0">
              <a:schemeClr val="accent4"/>
            </a:gs>
            <a:gs pos="95000">
              <a:schemeClr val="accent6"/>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479661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94000">
              <a:schemeClr val="accent5"/>
            </a:gs>
            <a:gs pos="0">
              <a:schemeClr val="accent6"/>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userDrawn="1"/>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8483514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4"/>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4F45B1B1-86A8-4AA6-A664-55DEF59C58F0}"/>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096904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5"/>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333939C9-146C-45EC-AF17-78B49C8A617A}"/>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66825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6"/>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C7B3A19A-C062-4132-9D0D-62335944A416}"/>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3314808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1"/>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FA5B83A2-E5F4-4F01-ADE1-4FA42084639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621442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bg1">
                <a:lumMod val="75000"/>
              </a:schemeClr>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FA5B83A2-E5F4-4F01-ADE1-4FA42084639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06535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0"/>
        <p:cNvGrpSpPr/>
        <p:nvPr/>
      </p:nvGrpSpPr>
      <p:grpSpPr>
        <a:xfrm>
          <a:off x="0" y="0"/>
          <a:ext cx="0" cy="0"/>
          <a:chOff x="0" y="0"/>
          <a:chExt cx="0" cy="0"/>
        </a:xfrm>
      </p:grpSpPr>
      <p:sp>
        <p:nvSpPr>
          <p:cNvPr id="31" name="Google Shape;31;p5"/>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userDrawn="1"/>
        </p:nvSpPr>
        <p:spPr>
          <a:xfrm>
            <a:off x="7374925"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a:off x="7772380"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4" name="Google Shape;34;p5"/>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779100" y="1492425"/>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8" name="Picture 7">
            <a:extLst>
              <a:ext uri="{FF2B5EF4-FFF2-40B4-BE49-F238E27FC236}">
                <a16:creationId xmlns:a16="http://schemas.microsoft.com/office/drawing/2014/main" id="{E68E0C29-5DFF-4AF3-8BB0-81E0A6DC790E}"/>
              </a:ext>
            </a:extLst>
          </p:cNvPr>
          <p:cNvPicPr>
            <a:picLocks noChangeAspect="1"/>
          </p:cNvPicPr>
          <p:nvPr userDrawn="1"/>
        </p:nvPicPr>
        <p:blipFill>
          <a:blip r:embed="rId2"/>
          <a:stretch>
            <a:fillRect/>
          </a:stretch>
        </p:blipFill>
        <p:spPr>
          <a:xfrm>
            <a:off x="8607819" y="4553249"/>
            <a:ext cx="527315" cy="54864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a:off x="-6578" y="0"/>
            <a:ext cx="1942446" cy="5192038"/>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704160" y="73665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1387418" y="1395449"/>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sp>
        <p:nvSpPr>
          <p:cNvPr id="36" name="Google Shape;36;p5"/>
          <p:cNvSpPr txBox="1">
            <a:spLocks noGrp="1"/>
          </p:cNvSpPr>
          <p:nvPr>
            <p:ph type="sldNum" idx="12"/>
          </p:nvPr>
        </p:nvSpPr>
        <p:spPr>
          <a:xfrm>
            <a:off x="8434551" y="4630769"/>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a:extLst>
              <a:ext uri="{FF2B5EF4-FFF2-40B4-BE49-F238E27FC236}">
                <a16:creationId xmlns:a16="http://schemas.microsoft.com/office/drawing/2014/main" id="{E68E0C29-5DFF-4AF3-8BB0-81E0A6DC790E}"/>
              </a:ext>
            </a:extLst>
          </p:cNvPr>
          <p:cNvPicPr>
            <a:picLocks noChangeAspect="1"/>
          </p:cNvPicPr>
          <p:nvPr userDrawn="1"/>
        </p:nvPicPr>
        <p:blipFill>
          <a:blip r:embed="rId2"/>
          <a:stretch>
            <a:fillRect/>
          </a:stretch>
        </p:blipFill>
        <p:spPr>
          <a:xfrm>
            <a:off x="8607819" y="4553249"/>
            <a:ext cx="527315" cy="548640"/>
          </a:xfrm>
          <a:prstGeom prst="rect">
            <a:avLst/>
          </a:prstGeom>
        </p:spPr>
      </p:pic>
      <p:pic>
        <p:nvPicPr>
          <p:cNvPr id="12" name="Picture 11">
            <a:extLst>
              <a:ext uri="{FF2B5EF4-FFF2-40B4-BE49-F238E27FC236}">
                <a16:creationId xmlns:a16="http://schemas.microsoft.com/office/drawing/2014/main" id="{806C5B4E-ECAC-47DA-AF82-D96E4111F0C4}"/>
              </a:ext>
            </a:extLst>
          </p:cNvPr>
          <p:cNvPicPr>
            <a:picLocks noChangeAspect="1"/>
          </p:cNvPicPr>
          <p:nvPr userDrawn="1"/>
        </p:nvPicPr>
        <p:blipFill>
          <a:blip r:embed="rId2"/>
          <a:stretch>
            <a:fillRect/>
          </a:stretch>
        </p:blipFill>
        <p:spPr>
          <a:xfrm>
            <a:off x="57631" y="4594860"/>
            <a:ext cx="527315" cy="548640"/>
          </a:xfrm>
          <a:prstGeom prst="rect">
            <a:avLst/>
          </a:prstGeom>
        </p:spPr>
      </p:pic>
    </p:spTree>
    <p:extLst>
      <p:ext uri="{BB962C8B-B14F-4D97-AF65-F5344CB8AC3E}">
        <p14:creationId xmlns:p14="http://schemas.microsoft.com/office/powerpoint/2010/main" val="282222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rot="16200000">
            <a:off x="3600778" y="-399725"/>
            <a:ext cx="1942446" cy="9144003"/>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704160" y="73665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1387418" y="1395449"/>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6EB451AD-1A6E-4B39-8810-AB2CE8DAC8CE}"/>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76673898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9100" y="836000"/>
            <a:ext cx="69621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1pPr>
            <a:lvl2pPr lvl="1"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2pPr>
            <a:lvl3pPr lvl="2"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3pPr>
            <a:lvl4pPr lvl="3"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4pPr>
            <a:lvl5pPr lvl="4"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5pPr>
            <a:lvl6pPr lvl="5"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6pPr>
            <a:lvl7pPr lvl="6"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7pPr>
            <a:lvl8pPr lvl="7"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8pPr>
            <a:lvl9pPr lvl="8"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9pPr>
          </a:lstStyle>
          <a:p>
            <a:endParaRPr dirty="0"/>
          </a:p>
        </p:txBody>
      </p:sp>
      <p:sp>
        <p:nvSpPr>
          <p:cNvPr id="7" name="Google Shape;7;p1"/>
          <p:cNvSpPr txBox="1">
            <a:spLocks noGrp="1"/>
          </p:cNvSpPr>
          <p:nvPr>
            <p:ph type="body"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4"/>
              </a:buClr>
              <a:buSzPts val="2400"/>
              <a:buFont typeface="Fira Sans Light"/>
              <a:buChar char="●"/>
              <a:defRPr sz="2400">
                <a:solidFill>
                  <a:schemeClr val="dk1"/>
                </a:solidFill>
                <a:latin typeface="Fira Sans Light"/>
                <a:ea typeface="Fira Sans Light"/>
                <a:cs typeface="Fira Sans Light"/>
                <a:sym typeface="Fira Sans Light"/>
              </a:defRPr>
            </a:lvl1pPr>
            <a:lvl2pPr marL="914400" lvl="1" indent="-381000" rtl="0">
              <a:lnSpc>
                <a:spcPct val="115000"/>
              </a:lnSpc>
              <a:spcBef>
                <a:spcPts val="800"/>
              </a:spcBef>
              <a:spcAft>
                <a:spcPts val="0"/>
              </a:spcAft>
              <a:buClr>
                <a:schemeClr val="accent5"/>
              </a:buClr>
              <a:buSzPts val="2400"/>
              <a:buFont typeface="Fira Sans Light"/>
              <a:buChar char="○"/>
              <a:defRPr sz="2400">
                <a:solidFill>
                  <a:schemeClr val="dk1"/>
                </a:solidFill>
                <a:latin typeface="Fira Sans Light"/>
                <a:ea typeface="Fira Sans Light"/>
                <a:cs typeface="Fira Sans Light"/>
                <a:sym typeface="Fira Sans Light"/>
              </a:defRPr>
            </a:lvl2pPr>
            <a:lvl3pPr marL="1371600" lvl="2" indent="-381000" rtl="0">
              <a:lnSpc>
                <a:spcPct val="115000"/>
              </a:lnSpc>
              <a:spcBef>
                <a:spcPts val="800"/>
              </a:spcBef>
              <a:spcAft>
                <a:spcPts val="0"/>
              </a:spcAft>
              <a:buClr>
                <a:schemeClr val="accent6"/>
              </a:buClr>
              <a:buSzPts val="2400"/>
              <a:buFont typeface="Fira Sans Light"/>
              <a:buChar char="■"/>
              <a:defRPr sz="2400">
                <a:solidFill>
                  <a:schemeClr val="dk1"/>
                </a:solidFill>
                <a:latin typeface="Fira Sans Light"/>
                <a:ea typeface="Fira Sans Light"/>
                <a:cs typeface="Fira Sans Light"/>
                <a:sym typeface="Fira Sans Light"/>
              </a:defRPr>
            </a:lvl3pPr>
            <a:lvl4pPr marL="1828800" lvl="3"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4pPr>
            <a:lvl5pPr marL="2286000" lvl="4"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5pPr>
            <a:lvl6pPr marL="2743200" lvl="5"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6pPr>
            <a:lvl7pPr marL="3200400" lvl="6"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7pPr>
            <a:lvl8pPr marL="3657600" lvl="7"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8pPr>
            <a:lvl9pPr marL="4114800" lvl="8" indent="-381000" rtl="0">
              <a:lnSpc>
                <a:spcPct val="115000"/>
              </a:lnSpc>
              <a:spcBef>
                <a:spcPts val="800"/>
              </a:spcBef>
              <a:spcAft>
                <a:spcPts val="80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9pPr>
          </a:lstStyle>
          <a:p>
            <a:endParaRPr dirty="0"/>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lt1"/>
                </a:solidFill>
                <a:latin typeface="Fira Sans SemiBold"/>
                <a:ea typeface="Fira Sans SemiBold"/>
                <a:cs typeface="Fira Sans SemiBold"/>
                <a:sym typeface="Fira Sans SemiBold"/>
              </a:defRPr>
            </a:lvl1pPr>
            <a:lvl2pPr lvl="1" algn="r" rtl="0">
              <a:buNone/>
              <a:defRPr sz="1300">
                <a:solidFill>
                  <a:schemeClr val="lt1"/>
                </a:solidFill>
                <a:latin typeface="Fira Sans SemiBold"/>
                <a:ea typeface="Fira Sans SemiBold"/>
                <a:cs typeface="Fira Sans SemiBold"/>
                <a:sym typeface="Fira Sans SemiBold"/>
              </a:defRPr>
            </a:lvl2pPr>
            <a:lvl3pPr lvl="2" algn="r" rtl="0">
              <a:buNone/>
              <a:defRPr sz="1300">
                <a:solidFill>
                  <a:schemeClr val="lt1"/>
                </a:solidFill>
                <a:latin typeface="Fira Sans SemiBold"/>
                <a:ea typeface="Fira Sans SemiBold"/>
                <a:cs typeface="Fira Sans SemiBold"/>
                <a:sym typeface="Fira Sans SemiBold"/>
              </a:defRPr>
            </a:lvl3pPr>
            <a:lvl4pPr lvl="3" algn="r" rtl="0">
              <a:buNone/>
              <a:defRPr sz="1300">
                <a:solidFill>
                  <a:schemeClr val="lt1"/>
                </a:solidFill>
                <a:latin typeface="Fira Sans SemiBold"/>
                <a:ea typeface="Fira Sans SemiBold"/>
                <a:cs typeface="Fira Sans SemiBold"/>
                <a:sym typeface="Fira Sans SemiBold"/>
              </a:defRPr>
            </a:lvl4pPr>
            <a:lvl5pPr lvl="4" algn="r" rtl="0">
              <a:buNone/>
              <a:defRPr sz="1300">
                <a:solidFill>
                  <a:schemeClr val="lt1"/>
                </a:solidFill>
                <a:latin typeface="Fira Sans SemiBold"/>
                <a:ea typeface="Fira Sans SemiBold"/>
                <a:cs typeface="Fira Sans SemiBold"/>
                <a:sym typeface="Fira Sans SemiBold"/>
              </a:defRPr>
            </a:lvl5pPr>
            <a:lvl6pPr lvl="5" algn="r" rtl="0">
              <a:buNone/>
              <a:defRPr sz="1300">
                <a:solidFill>
                  <a:schemeClr val="lt1"/>
                </a:solidFill>
                <a:latin typeface="Fira Sans SemiBold"/>
                <a:ea typeface="Fira Sans SemiBold"/>
                <a:cs typeface="Fira Sans SemiBold"/>
                <a:sym typeface="Fira Sans SemiBold"/>
              </a:defRPr>
            </a:lvl6pPr>
            <a:lvl7pPr lvl="6" algn="r" rtl="0">
              <a:buNone/>
              <a:defRPr sz="1300">
                <a:solidFill>
                  <a:schemeClr val="lt1"/>
                </a:solidFill>
                <a:latin typeface="Fira Sans SemiBold"/>
                <a:ea typeface="Fira Sans SemiBold"/>
                <a:cs typeface="Fira Sans SemiBold"/>
                <a:sym typeface="Fira Sans SemiBold"/>
              </a:defRPr>
            </a:lvl7pPr>
            <a:lvl8pPr lvl="7" algn="r" rtl="0">
              <a:buNone/>
              <a:defRPr sz="1300">
                <a:solidFill>
                  <a:schemeClr val="lt1"/>
                </a:solidFill>
                <a:latin typeface="Fira Sans SemiBold"/>
                <a:ea typeface="Fira Sans SemiBold"/>
                <a:cs typeface="Fira Sans SemiBold"/>
                <a:sym typeface="Fira Sans SemiBold"/>
              </a:defRPr>
            </a:lvl8pPr>
            <a:lvl9pPr lvl="8" algn="r" rtl="0">
              <a:buNone/>
              <a:defRPr sz="1300">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717" r:id="rId2"/>
    <p:sldLayoutId id="2147483649" r:id="rId3"/>
    <p:sldLayoutId id="2147483718" r:id="rId4"/>
    <p:sldLayoutId id="2147483650" r:id="rId5"/>
    <p:sldLayoutId id="2147483704" r:id="rId6"/>
    <p:sldLayoutId id="2147483651" r:id="rId7"/>
    <p:sldLayoutId id="2147483673" r:id="rId8"/>
    <p:sldLayoutId id="2147483703" r:id="rId9"/>
    <p:sldLayoutId id="2147483683" r:id="rId10"/>
    <p:sldLayoutId id="2147483684" r:id="rId11"/>
    <p:sldLayoutId id="2147483691" r:id="rId12"/>
    <p:sldLayoutId id="2147483705" r:id="rId13"/>
    <p:sldLayoutId id="2147483685" r:id="rId14"/>
    <p:sldLayoutId id="2147483686" r:id="rId15"/>
    <p:sldLayoutId id="2147483690" r:id="rId16"/>
    <p:sldLayoutId id="2147483692" r:id="rId17"/>
    <p:sldLayoutId id="2147483664" r:id="rId18"/>
    <p:sldLayoutId id="2147483682" r:id="rId19"/>
    <p:sldLayoutId id="2147483706" r:id="rId20"/>
    <p:sldLayoutId id="2147483707" r:id="rId21"/>
    <p:sldLayoutId id="2147483654" r:id="rId22"/>
    <p:sldLayoutId id="2147483681" r:id="rId23"/>
    <p:sldLayoutId id="2147483693" r:id="rId24"/>
    <p:sldLayoutId id="2147483708" r:id="rId25"/>
    <p:sldLayoutId id="2147483665" r:id="rId26"/>
    <p:sldLayoutId id="2147483688" r:id="rId27"/>
    <p:sldLayoutId id="2147483694" r:id="rId28"/>
    <p:sldLayoutId id="2147483695" r:id="rId29"/>
    <p:sldLayoutId id="2147483687" r:id="rId30"/>
    <p:sldLayoutId id="2147483680" r:id="rId31"/>
    <p:sldLayoutId id="2147483702" r:id="rId32"/>
    <p:sldLayoutId id="2147483701" r:id="rId33"/>
    <p:sldLayoutId id="2147483655" r:id="rId34"/>
    <p:sldLayoutId id="2147483679" r:id="rId35"/>
    <p:sldLayoutId id="2147483696" r:id="rId36"/>
    <p:sldLayoutId id="2147483700" r:id="rId37"/>
    <p:sldLayoutId id="2147483663" r:id="rId38"/>
    <p:sldLayoutId id="2147483670" r:id="rId39"/>
    <p:sldLayoutId id="2147483699" r:id="rId40"/>
    <p:sldLayoutId id="2147483698" r:id="rId41"/>
    <p:sldLayoutId id="2147483656" r:id="rId42"/>
    <p:sldLayoutId id="2147483669" r:id="rId43"/>
    <p:sldLayoutId id="2147483697" r:id="rId44"/>
    <p:sldLayoutId id="2147483710" r:id="rId45"/>
    <p:sldLayoutId id="2147483666" r:id="rId46"/>
    <p:sldLayoutId id="2147483667" r:id="rId47"/>
    <p:sldLayoutId id="2147483709" r:id="rId48"/>
    <p:sldLayoutId id="2147483712" r:id="rId49"/>
    <p:sldLayoutId id="2147483668" r:id="rId50"/>
    <p:sldLayoutId id="2147483671" r:id="rId51"/>
    <p:sldLayoutId id="2147483711" r:id="rId52"/>
    <p:sldLayoutId id="2147483715" r:id="rId53"/>
    <p:sldLayoutId id="2147483716" r:id="rId54"/>
    <p:sldLayoutId id="2147483714" r:id="rId55"/>
    <p:sldLayoutId id="2147483675" r:id="rId56"/>
    <p:sldLayoutId id="2147483713" r:id="rId57"/>
    <p:sldLayoutId id="2147483674" r:id="rId58"/>
    <p:sldLayoutId id="2147483677" r:id="rId59"/>
    <p:sldLayoutId id="2147483676" r:id="rId60"/>
    <p:sldLayoutId id="2147483678" r:id="rId61"/>
    <p:sldLayoutId id="2147483659" r:id="rId62"/>
    <p:sldLayoutId id="2147483660" r:id="rId63"/>
    <p:sldLayoutId id="2147483661" r:id="rId64"/>
    <p:sldLayoutId id="2147483662" r:id="rId65"/>
    <p:sldLayoutId id="2147483672" r:id="rId6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Black" panose="020B0A04020102020204" pitchFamily="34" charset="0"/>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hyperlink" Target="https://dodd.ohio.gov/forms-and-rules/rules-in-effect/5123-2-08" TargetMode="Externa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hyperlink" Target="https://drugtestkitusa.com/products/12-panel-drug-test-cup-clia-waived-25-box-amp-bar-bup-bzo-coc-mdma-met-mop-mtd-oxy-pcp"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hyperlink" Target="https://dodd.ohio.gov/wps/portal/gov/dodd/about-us/dodd-apps/medicaid-service-system" TargetMode="External"/><Relationship Id="rId2" Type="http://schemas.openxmlformats.org/officeDocument/2006/relationships/notesSlide" Target="../notesSlides/notesSlide17.xml"/><Relationship Id="rId1" Type="http://schemas.openxmlformats.org/officeDocument/2006/relationships/slideLayout" Target="../slideLayouts/slideLayout43.xml"/><Relationship Id="rId5" Type="http://schemas.openxmlformats.org/officeDocument/2006/relationships/hyperlink" Target="https://freepngimg.com/png/6743-calculator-png-image" TargetMode="Externa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https://dodd.ohio.gov/wps/portal/gov/dodd/forms-and-rules/rules-in-effect/5123-9-31" TargetMode="External"/><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www.pngmart.com/image/tag/happy-holidays" TargetMode="Externa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4.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36.xml"/><Relationship Id="rId4" Type="http://schemas.openxmlformats.org/officeDocument/2006/relationships/hyperlink" Target="https://wall.alphacoders.com/big.php?i=69081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hyperlink" Target="https://openclipart.org/detail/68233/microphone-by-aungkarns-6823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1.xml"/><Relationship Id="rId5" Type="http://schemas.openxmlformats.org/officeDocument/2006/relationships/hyperlink" Target="https://www.wallpaperflare.com/home-alone-movie-christmas-winter-ice-snow-nature-cold-temperature-wallpaper-pjtse" TargetMode="External"/><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44.xml"/><Relationship Id="rId4" Type="http://schemas.openxmlformats.org/officeDocument/2006/relationships/hyperlink" Target="https://www.slidebackground.com/collection/christmas-ligh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hyperlink" Target="https://www.pngall.com/clapping-hands-png/" TargetMode="External"/><Relationship Id="rId5" Type="http://schemas.openxmlformats.org/officeDocument/2006/relationships/image" Target="../media/image15.png"/><Relationship Id="rId4" Type="http://schemas.openxmlformats.org/officeDocument/2006/relationships/hyperlink" Target="https://www.publicdomainpictures.net/view-image.php?image=165163&amp;picture=inspiratie-3d-letter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customXml" Target="../ink/ink4.xml"/><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30.png"/><Relationship Id="rId5" Type="http://schemas.openxmlformats.org/officeDocument/2006/relationships/customXml" Target="../ink/ink3.xml"/><Relationship Id="rId4" Type="http://schemas.openxmlformats.org/officeDocument/2006/relationships/hyperlink" Target="https://owl.excelsior.edu/educator-resources/owl-across-disciplines/owl-across-the-disciplines-grammar-and-usa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F9FBC8E-2490-4FED-BB0A-E9E4E3A4D417}"/>
                  </a:ext>
                </a:extLst>
              </p14:cNvPr>
              <p14:cNvContentPartPr/>
              <p14:nvPr/>
            </p14:nvContentPartPr>
            <p14:xfrm>
              <a:off x="8941320" y="2946960"/>
              <a:ext cx="2880" cy="1440"/>
            </p14:xfrm>
          </p:contentPart>
        </mc:Choice>
        <mc:Fallback xmlns="">
          <p:pic>
            <p:nvPicPr>
              <p:cNvPr id="2" name="Ink 1">
                <a:extLst>
                  <a:ext uri="{FF2B5EF4-FFF2-40B4-BE49-F238E27FC236}">
                    <a16:creationId xmlns:a16="http://schemas.microsoft.com/office/drawing/2014/main" id="{8F9FBC8E-2490-4FED-BB0A-E9E4E3A4D417}"/>
                  </a:ext>
                </a:extLst>
              </p:cNvPr>
              <p:cNvPicPr/>
              <p:nvPr/>
            </p:nvPicPr>
            <p:blipFill>
              <a:blip r:embed="rId4"/>
              <a:stretch>
                <a:fillRect/>
              </a:stretch>
            </p:blipFill>
            <p:spPr>
              <a:xfrm>
                <a:off x="8931960" y="2937600"/>
                <a:ext cx="216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0CF6A1C-FF9D-48AA-95B5-0B4EABCB4D2A}"/>
                  </a:ext>
                </a:extLst>
              </p14:cNvPr>
              <p14:cNvContentPartPr/>
              <p14:nvPr/>
            </p14:nvContentPartPr>
            <p14:xfrm>
              <a:off x="3514320" y="4821840"/>
              <a:ext cx="720" cy="15480"/>
            </p14:xfrm>
          </p:contentPart>
        </mc:Choice>
        <mc:Fallback xmlns="">
          <p:pic>
            <p:nvPicPr>
              <p:cNvPr id="3" name="Ink 2">
                <a:extLst>
                  <a:ext uri="{FF2B5EF4-FFF2-40B4-BE49-F238E27FC236}">
                    <a16:creationId xmlns:a16="http://schemas.microsoft.com/office/drawing/2014/main" id="{C0CF6A1C-FF9D-48AA-95B5-0B4EABCB4D2A}"/>
                  </a:ext>
                </a:extLst>
              </p:cNvPr>
              <p:cNvPicPr/>
              <p:nvPr/>
            </p:nvPicPr>
            <p:blipFill>
              <a:blip r:embed="rId6"/>
              <a:stretch>
                <a:fillRect/>
              </a:stretch>
            </p:blipFill>
            <p:spPr>
              <a:xfrm>
                <a:off x="3504960" y="4812480"/>
                <a:ext cx="19440" cy="34200"/>
              </a:xfrm>
              <a:prstGeom prst="rect">
                <a:avLst/>
              </a:prstGeom>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30E4B5-90D1-4C52-9E76-0B7C3F3F9B95}"/>
              </a:ext>
            </a:extLst>
          </p:cNvPr>
          <p:cNvPicPr>
            <a:picLocks noChangeAspect="1"/>
          </p:cNvPicPr>
          <p:nvPr/>
        </p:nvPicPr>
        <p:blipFill>
          <a:blip r:embed="rId3"/>
          <a:stretch>
            <a:fillRect/>
          </a:stretch>
        </p:blipFill>
        <p:spPr>
          <a:xfrm>
            <a:off x="7418041" y="3619016"/>
            <a:ext cx="1414395" cy="1414395"/>
          </a:xfrm>
          <a:prstGeom prst="rect">
            <a:avLst/>
          </a:prstGeom>
        </p:spPr>
      </p:pic>
      <p:sp>
        <p:nvSpPr>
          <p:cNvPr id="2" name="Slide Number Placeholder 1">
            <a:extLst>
              <a:ext uri="{FF2B5EF4-FFF2-40B4-BE49-F238E27FC236}">
                <a16:creationId xmlns:a16="http://schemas.microsoft.com/office/drawing/2014/main" id="{3D93279A-6DB2-49E0-B948-2D5BB9FFD9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8" name="Rectangle 7">
            <a:extLst>
              <a:ext uri="{FF2B5EF4-FFF2-40B4-BE49-F238E27FC236}">
                <a16:creationId xmlns:a16="http://schemas.microsoft.com/office/drawing/2014/main" id="{E428F62C-B0D4-4581-847B-B7C04FE343FF}"/>
              </a:ext>
            </a:extLst>
          </p:cNvPr>
          <p:cNvSpPr/>
          <p:nvPr/>
        </p:nvSpPr>
        <p:spPr>
          <a:xfrm>
            <a:off x="4433836" y="293035"/>
            <a:ext cx="37702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 </a:t>
            </a:r>
            <a:endParaRPr lang="en-US" sz="5400" b="1" cap="none" spc="0" dirty="0">
              <a:ln/>
              <a:solidFill>
                <a:schemeClr val="accent4"/>
              </a:solidFill>
              <a:effectLst/>
            </a:endParaRPr>
          </a:p>
        </p:txBody>
      </p:sp>
      <p:sp>
        <p:nvSpPr>
          <p:cNvPr id="4" name="Google Shape;93;p13">
            <a:extLst>
              <a:ext uri="{FF2B5EF4-FFF2-40B4-BE49-F238E27FC236}">
                <a16:creationId xmlns:a16="http://schemas.microsoft.com/office/drawing/2014/main" id="{7CD29352-0F21-4E7B-B683-B4080312AAEB}"/>
              </a:ext>
            </a:extLst>
          </p:cNvPr>
          <p:cNvSpPr txBox="1">
            <a:spLocks/>
          </p:cNvSpPr>
          <p:nvPr/>
        </p:nvSpPr>
        <p:spPr>
          <a:xfrm>
            <a:off x="-102772" y="4639711"/>
            <a:ext cx="549275" cy="3937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solidFill>
                  <a:schemeClr val="accent1">
                    <a:lumMod val="60000"/>
                    <a:lumOff val="40000"/>
                  </a:schemeClr>
                </a:solidFill>
              </a:rPr>
              <a:pPr/>
              <a:t>10</a:t>
            </a:fld>
            <a:endParaRPr lang="en" dirty="0">
              <a:solidFill>
                <a:schemeClr val="accent1">
                  <a:lumMod val="60000"/>
                  <a:lumOff val="40000"/>
                </a:schemeClr>
              </a:solidFill>
            </a:endParaRPr>
          </a:p>
        </p:txBody>
      </p:sp>
      <p:sp>
        <p:nvSpPr>
          <p:cNvPr id="9" name="TextBox 8">
            <a:extLst>
              <a:ext uri="{FF2B5EF4-FFF2-40B4-BE49-F238E27FC236}">
                <a16:creationId xmlns:a16="http://schemas.microsoft.com/office/drawing/2014/main" id="{4FBBEFA5-8308-4063-AA29-9B5AB35CD5A5}"/>
              </a:ext>
            </a:extLst>
          </p:cNvPr>
          <p:cNvSpPr txBox="1"/>
          <p:nvPr/>
        </p:nvSpPr>
        <p:spPr>
          <a:xfrm>
            <a:off x="1487777" y="335125"/>
            <a:ext cx="6251171" cy="338554"/>
          </a:xfrm>
          <a:prstGeom prst="rect">
            <a:avLst/>
          </a:prstGeom>
          <a:noFill/>
        </p:spPr>
        <p:txBody>
          <a:bodyPr wrap="square" rtlCol="0">
            <a:spAutoFit/>
          </a:bodyPr>
          <a:lstStyle/>
          <a:p>
            <a:r>
              <a:rPr lang="en-US" sz="1600" b="1" dirty="0"/>
              <a:t>Can an employee be terminated for off-duty cannabis use?</a:t>
            </a:r>
          </a:p>
        </p:txBody>
      </p:sp>
      <p:sp>
        <p:nvSpPr>
          <p:cNvPr id="10" name="TextBox 9">
            <a:extLst>
              <a:ext uri="{FF2B5EF4-FFF2-40B4-BE49-F238E27FC236}">
                <a16:creationId xmlns:a16="http://schemas.microsoft.com/office/drawing/2014/main" id="{34942F53-01CD-4DC1-8685-991F17795B21}"/>
              </a:ext>
            </a:extLst>
          </p:cNvPr>
          <p:cNvSpPr txBox="1"/>
          <p:nvPr/>
        </p:nvSpPr>
        <p:spPr>
          <a:xfrm>
            <a:off x="1487777" y="717632"/>
            <a:ext cx="7582839" cy="1169551"/>
          </a:xfrm>
          <a:prstGeom prst="rect">
            <a:avLst/>
          </a:prstGeom>
          <a:noFill/>
        </p:spPr>
        <p:txBody>
          <a:bodyPr wrap="square" rtlCol="0">
            <a:spAutoFit/>
          </a:bodyPr>
          <a:lstStyle/>
          <a:p>
            <a:pPr algn="ctr"/>
            <a:r>
              <a:rPr lang="en-US" b="1" dirty="0">
                <a:solidFill>
                  <a:srgbClr val="FF0000"/>
                </a:solidFill>
                <a:effectLst>
                  <a:outerShdw blurRad="38100" dist="38100" dir="2700000" algn="tl">
                    <a:srgbClr val="000000">
                      <a:alpha val="43137"/>
                    </a:srgbClr>
                  </a:outerShdw>
                </a:effectLst>
              </a:rPr>
              <a:t>YES</a:t>
            </a:r>
          </a:p>
          <a:p>
            <a:pPr marL="285750" indent="-285750">
              <a:buFont typeface="Arial" panose="020B0604020202020204" pitchFamily="34" charset="0"/>
              <a:buChar char="•"/>
            </a:pPr>
            <a:r>
              <a:rPr lang="en-US" b="1" dirty="0">
                <a:solidFill>
                  <a:srgbClr val="FF0000"/>
                </a:solidFill>
                <a:effectLst>
                  <a:outerShdw blurRad="38100" dist="38100" dir="2700000" algn="tl">
                    <a:srgbClr val="000000">
                      <a:alpha val="43137"/>
                    </a:srgbClr>
                  </a:outerShdw>
                </a:effectLst>
              </a:rPr>
              <a:t>An employer may refuse to hire, discharge, discipline, or otherwise take an adverse employment action against a person with respect to hire, tenure, conditions, or </a:t>
            </a:r>
            <a:r>
              <a:rPr lang="en-US" b="1" dirty="0" err="1">
                <a:solidFill>
                  <a:srgbClr val="FF0000"/>
                </a:solidFill>
                <a:effectLst>
                  <a:outerShdw blurRad="38100" dist="38100" dir="2700000" algn="tl">
                    <a:srgbClr val="000000">
                      <a:alpha val="43137"/>
                    </a:srgbClr>
                  </a:outerShdw>
                </a:effectLst>
              </a:rPr>
              <a:t>priviliges</a:t>
            </a:r>
            <a:r>
              <a:rPr lang="en-US" b="1" dirty="0">
                <a:solidFill>
                  <a:srgbClr val="FF0000"/>
                </a:solidFill>
                <a:effectLst>
                  <a:outerShdw blurRad="38100" dist="38100" dir="2700000" algn="tl">
                    <a:srgbClr val="000000">
                      <a:alpha val="43137"/>
                    </a:srgbClr>
                  </a:outerShdw>
                </a:effectLst>
              </a:rPr>
              <a:t> of employment because </a:t>
            </a:r>
            <a:r>
              <a:rPr lang="en-US" b="1" dirty="0" err="1">
                <a:solidFill>
                  <a:srgbClr val="FF0000"/>
                </a:solidFill>
                <a:effectLst>
                  <a:outerShdw blurRad="38100" dist="38100" dir="2700000" algn="tl">
                    <a:srgbClr val="000000">
                      <a:alpha val="43137"/>
                    </a:srgbClr>
                  </a:outerShdw>
                </a:effectLst>
              </a:rPr>
              <a:t>opf</a:t>
            </a:r>
            <a:r>
              <a:rPr lang="en-US" b="1" dirty="0">
                <a:solidFill>
                  <a:srgbClr val="FF0000"/>
                </a:solidFill>
                <a:effectLst>
                  <a:outerShdw blurRad="38100" dist="38100" dir="2700000" algn="tl">
                    <a:srgbClr val="000000">
                      <a:alpha val="43137"/>
                    </a:srgbClr>
                  </a:outerShdw>
                </a:effectLst>
              </a:rPr>
              <a:t> that person’s use , possession, or distribution of cannabis.  </a:t>
            </a:r>
            <a:r>
              <a:rPr lang="en-US" sz="1100" dirty="0">
                <a:solidFill>
                  <a:schemeClr val="tx1"/>
                </a:solidFill>
                <a:effectLst>
                  <a:outerShdw blurRad="38100" dist="38100" dir="2700000" algn="tl">
                    <a:srgbClr val="000000">
                      <a:alpha val="43137"/>
                    </a:srgbClr>
                  </a:outerShdw>
                </a:effectLst>
              </a:rPr>
              <a:t>RC 3780.35 (A)(2)</a:t>
            </a:r>
          </a:p>
        </p:txBody>
      </p:sp>
      <p:sp>
        <p:nvSpPr>
          <p:cNvPr id="11" name="TextBox 10">
            <a:extLst>
              <a:ext uri="{FF2B5EF4-FFF2-40B4-BE49-F238E27FC236}">
                <a16:creationId xmlns:a16="http://schemas.microsoft.com/office/drawing/2014/main" id="{4ACD2CE5-A487-4B94-8208-2AC7CC9A7860}"/>
              </a:ext>
            </a:extLst>
          </p:cNvPr>
          <p:cNvSpPr txBox="1"/>
          <p:nvPr/>
        </p:nvSpPr>
        <p:spPr>
          <a:xfrm>
            <a:off x="1487776" y="1928187"/>
            <a:ext cx="7582839" cy="584775"/>
          </a:xfrm>
          <a:prstGeom prst="rect">
            <a:avLst/>
          </a:prstGeom>
          <a:noFill/>
        </p:spPr>
        <p:txBody>
          <a:bodyPr wrap="square" rtlCol="0">
            <a:spAutoFit/>
          </a:bodyPr>
          <a:lstStyle/>
          <a:p>
            <a:r>
              <a:rPr lang="en-US" sz="1600" b="1" dirty="0"/>
              <a:t>Can an employer still preform drug tests on their employees?  (Random, routine, and preemployment.)</a:t>
            </a:r>
          </a:p>
        </p:txBody>
      </p:sp>
      <p:sp>
        <p:nvSpPr>
          <p:cNvPr id="12" name="TextBox 11">
            <a:extLst>
              <a:ext uri="{FF2B5EF4-FFF2-40B4-BE49-F238E27FC236}">
                <a16:creationId xmlns:a16="http://schemas.microsoft.com/office/drawing/2014/main" id="{2B469CA3-8229-4901-93B8-E3739721206A}"/>
              </a:ext>
            </a:extLst>
          </p:cNvPr>
          <p:cNvSpPr txBox="1"/>
          <p:nvPr/>
        </p:nvSpPr>
        <p:spPr>
          <a:xfrm>
            <a:off x="1446445" y="2554148"/>
            <a:ext cx="7582839" cy="129266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F0000"/>
                </a:solidFill>
                <a:effectLst>
                  <a:outerShdw blurRad="38100" dist="38100" dir="2700000" algn="tl">
                    <a:srgbClr val="000000">
                      <a:alpha val="43137"/>
                    </a:srgbClr>
                  </a:outerShdw>
                </a:effectLst>
              </a:rPr>
              <a:t>An employer may still establish and enforce a drug testing policy, drug-free workplace policy, or zero –tolerance drug policy. </a:t>
            </a:r>
          </a:p>
          <a:p>
            <a:r>
              <a:rPr lang="en-US" sz="1100" b="1" dirty="0">
                <a:solidFill>
                  <a:srgbClr val="FF0000"/>
                </a:solidFill>
                <a:effectLst>
                  <a:outerShdw blurRad="38100" dist="38100" dir="2700000" algn="tl">
                    <a:srgbClr val="000000">
                      <a:alpha val="43137"/>
                    </a:srgbClr>
                  </a:outerShdw>
                </a:effectLst>
              </a:rPr>
              <a:t>        </a:t>
            </a:r>
            <a:r>
              <a:rPr lang="en-US" sz="1100" dirty="0">
                <a:solidFill>
                  <a:schemeClr val="tx1"/>
                </a:solidFill>
                <a:effectLst>
                  <a:outerShdw blurRad="38100" dist="38100" dir="2700000" algn="tl">
                    <a:srgbClr val="000000">
                      <a:alpha val="43137"/>
                    </a:srgbClr>
                  </a:outerShdw>
                </a:effectLst>
              </a:rPr>
              <a:t>RC 3780.35(A)(3)</a:t>
            </a:r>
          </a:p>
          <a:p>
            <a:endParaRPr lang="en-US" sz="1100" dirty="0">
              <a:solidFill>
                <a:schemeClr val="tx1"/>
              </a:solidFill>
              <a:effectLst>
                <a:outerShdw blurRad="38100" dist="38100" dir="2700000" algn="tl">
                  <a:srgbClr val="000000">
                    <a:alpha val="43137"/>
                  </a:srgbClr>
                </a:outerShdw>
              </a:effectLst>
            </a:endParaRPr>
          </a:p>
          <a:p>
            <a:pPr marL="171450" indent="-171450">
              <a:buFont typeface="Arial" panose="020B0604020202020204" pitchFamily="34" charset="0"/>
              <a:buChar char="•"/>
            </a:pPr>
            <a:r>
              <a:rPr lang="en-US" b="1" dirty="0">
                <a:solidFill>
                  <a:srgbClr val="FF0000"/>
                </a:solidFill>
                <a:effectLst>
                  <a:outerShdw blurRad="38100" dist="38100" dir="2700000" algn="tl">
                    <a:srgbClr val="000000">
                      <a:alpha val="43137"/>
                    </a:srgbClr>
                  </a:outerShdw>
                </a:effectLst>
              </a:rPr>
              <a:t>Nothing interferes with federal restrictions on employment, including U.S. Department of Transportation regulations. </a:t>
            </a:r>
            <a:r>
              <a:rPr lang="en-US" sz="1100" dirty="0">
                <a:solidFill>
                  <a:schemeClr val="tx1"/>
                </a:solidFill>
                <a:effectLst>
                  <a:outerShdw blurRad="38100" dist="38100" dir="2700000" algn="tl">
                    <a:srgbClr val="000000">
                      <a:alpha val="43137"/>
                    </a:srgbClr>
                  </a:outerShdw>
                </a:effectLst>
              </a:rPr>
              <a:t>RC 3780.35 (A)(4)</a:t>
            </a:r>
          </a:p>
        </p:txBody>
      </p:sp>
    </p:spTree>
    <p:extLst>
      <p:ext uri="{BB962C8B-B14F-4D97-AF65-F5344CB8AC3E}">
        <p14:creationId xmlns:p14="http://schemas.microsoft.com/office/powerpoint/2010/main" val="199572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5" name="TextBox 4">
            <a:extLst>
              <a:ext uri="{FF2B5EF4-FFF2-40B4-BE49-F238E27FC236}">
                <a16:creationId xmlns:a16="http://schemas.microsoft.com/office/drawing/2014/main" id="{B4DF5706-0EBE-4CB7-AF8F-C1BAD528BEE8}"/>
              </a:ext>
            </a:extLst>
          </p:cNvPr>
          <p:cNvSpPr txBox="1"/>
          <p:nvPr/>
        </p:nvSpPr>
        <p:spPr>
          <a:xfrm>
            <a:off x="448885" y="571820"/>
            <a:ext cx="7740957" cy="338554"/>
          </a:xfrm>
          <a:prstGeom prst="rect">
            <a:avLst/>
          </a:prstGeom>
          <a:noFill/>
        </p:spPr>
        <p:txBody>
          <a:bodyPr wrap="square" rtlCol="0">
            <a:spAutoFit/>
          </a:bodyPr>
          <a:lstStyle/>
          <a:p>
            <a:r>
              <a:rPr lang="en-US" sz="1600" b="1" dirty="0"/>
              <a:t>Can an employer be sued for employment actions related to cannabis?</a:t>
            </a:r>
          </a:p>
        </p:txBody>
      </p:sp>
      <p:pic>
        <p:nvPicPr>
          <p:cNvPr id="6" name="Picture 5">
            <a:extLst>
              <a:ext uri="{FF2B5EF4-FFF2-40B4-BE49-F238E27FC236}">
                <a16:creationId xmlns:a16="http://schemas.microsoft.com/office/drawing/2014/main" id="{800E8E75-9B5C-4AC7-8890-599AC340E090}"/>
              </a:ext>
            </a:extLst>
          </p:cNvPr>
          <p:cNvPicPr>
            <a:picLocks noChangeAspect="1"/>
          </p:cNvPicPr>
          <p:nvPr/>
        </p:nvPicPr>
        <p:blipFill>
          <a:blip r:embed="rId3"/>
          <a:stretch>
            <a:fillRect/>
          </a:stretch>
        </p:blipFill>
        <p:spPr>
          <a:xfrm>
            <a:off x="4804140" y="3003396"/>
            <a:ext cx="1414395" cy="1414395"/>
          </a:xfrm>
          <a:prstGeom prst="rect">
            <a:avLst/>
          </a:prstGeom>
        </p:spPr>
      </p:pic>
      <p:sp>
        <p:nvSpPr>
          <p:cNvPr id="7" name="TextBox 6">
            <a:extLst>
              <a:ext uri="{FF2B5EF4-FFF2-40B4-BE49-F238E27FC236}">
                <a16:creationId xmlns:a16="http://schemas.microsoft.com/office/drawing/2014/main" id="{D0C589C9-550B-40F8-BF6D-DCD8A3DCD431}"/>
              </a:ext>
            </a:extLst>
          </p:cNvPr>
          <p:cNvSpPr txBox="1"/>
          <p:nvPr/>
        </p:nvSpPr>
        <p:spPr>
          <a:xfrm>
            <a:off x="448886" y="1402199"/>
            <a:ext cx="8445731" cy="1169551"/>
          </a:xfrm>
          <a:prstGeom prst="rect">
            <a:avLst/>
          </a:prstGeom>
          <a:noFill/>
        </p:spPr>
        <p:txBody>
          <a:bodyPr wrap="square" rtlCol="0">
            <a:spAutoFit/>
          </a:bodyPr>
          <a:lstStyle/>
          <a:p>
            <a:pPr algn="ctr"/>
            <a:r>
              <a:rPr lang="en-US" b="1" dirty="0">
                <a:solidFill>
                  <a:srgbClr val="FF0000"/>
                </a:solidFill>
                <a:effectLst>
                  <a:outerShdw blurRad="38100" dist="38100" dir="2700000" algn="tl">
                    <a:srgbClr val="000000">
                      <a:alpha val="43137"/>
                    </a:srgbClr>
                  </a:outerShdw>
                </a:effectLst>
              </a:rPr>
              <a:t>NO</a:t>
            </a:r>
          </a:p>
          <a:p>
            <a:pPr marL="285750" indent="-285750">
              <a:buFont typeface="Arial" panose="020B0604020202020204" pitchFamily="34" charset="0"/>
              <a:buChar char="•"/>
            </a:pPr>
            <a:r>
              <a:rPr lang="en-US" b="1" dirty="0">
                <a:solidFill>
                  <a:srgbClr val="FF0000"/>
                </a:solidFill>
                <a:effectLst>
                  <a:outerShdw blurRad="38100" dist="38100" dir="2700000" algn="tl">
                    <a:srgbClr val="000000">
                      <a:alpha val="43137"/>
                    </a:srgbClr>
                  </a:outerShdw>
                </a:effectLst>
              </a:rPr>
              <a:t>A person may not commence a cause of action against an employer for refusing to hire, discharging, disciplining, discriminating, retaliating, or otherwise taking an adverse employment action against him or her with respect to hire, tenure, terms, conditions, or privileges of employment related to cannabis use.  RC 3780.35 (A)(5)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B7673E-23F3-4CE9-AB9E-FC9281BCBF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3" name="Rectangle 2">
            <a:extLst>
              <a:ext uri="{FF2B5EF4-FFF2-40B4-BE49-F238E27FC236}">
                <a16:creationId xmlns:a16="http://schemas.microsoft.com/office/drawing/2014/main" id="{5EE61AF7-BFA9-4906-BC0F-99C6CE0403F1}"/>
              </a:ext>
            </a:extLst>
          </p:cNvPr>
          <p:cNvSpPr/>
          <p:nvPr/>
        </p:nvSpPr>
        <p:spPr>
          <a:xfrm>
            <a:off x="1277178" y="2201517"/>
            <a:ext cx="6758609" cy="1815882"/>
          </a:xfrm>
          <a:prstGeom prst="rect">
            <a:avLst/>
          </a:prstGeom>
        </p:spPr>
        <p:txBody>
          <a:bodyPr wrap="square">
            <a:spAutoFit/>
          </a:bodyPr>
          <a:lstStyle/>
          <a:p>
            <a:r>
              <a:rPr lang="en-US" dirty="0"/>
              <a:t>(9) Ensure that a direct support professional does not:</a:t>
            </a:r>
          </a:p>
          <a:p>
            <a:r>
              <a:rPr lang="en-US" dirty="0"/>
              <a:t>       f) Use or be under the influence of the following while providing services: </a:t>
            </a:r>
          </a:p>
          <a:p>
            <a:endParaRPr lang="en-US" dirty="0"/>
          </a:p>
          <a:p>
            <a:pPr marL="400050" lvl="2" indent="-400050">
              <a:buAutoNum type="romanLcParenBoth"/>
            </a:pPr>
            <a:r>
              <a:rPr lang="en-US" dirty="0"/>
              <a:t>Alcohol; </a:t>
            </a:r>
          </a:p>
          <a:p>
            <a:pPr marL="400050" indent="-400050">
              <a:buAutoNum type="romanLcParenBoth"/>
            </a:pPr>
            <a:r>
              <a:rPr lang="en-US" dirty="0"/>
              <a:t>(ii) Illegal drugs; </a:t>
            </a:r>
          </a:p>
          <a:p>
            <a:pPr marL="400050" indent="-400050">
              <a:buAutoNum type="romanLcParenBoth"/>
            </a:pPr>
            <a:r>
              <a:rPr lang="en-US" dirty="0"/>
              <a:t>(iii) Illegal chemical substances; </a:t>
            </a:r>
          </a:p>
          <a:p>
            <a:pPr marL="400050" indent="-400050">
              <a:buAutoNum type="romanLcParenBoth"/>
            </a:pPr>
            <a:r>
              <a:rPr lang="en-US" dirty="0">
                <a:highlight>
                  <a:srgbClr val="FFFF00"/>
                </a:highlight>
              </a:rPr>
              <a:t>or (iv) Controlled substances that may adversely affect the direct support professional's ability to furnish services.</a:t>
            </a:r>
          </a:p>
        </p:txBody>
      </p:sp>
      <p:sp>
        <p:nvSpPr>
          <p:cNvPr id="4" name="Rectangle 3">
            <a:extLst>
              <a:ext uri="{FF2B5EF4-FFF2-40B4-BE49-F238E27FC236}">
                <a16:creationId xmlns:a16="http://schemas.microsoft.com/office/drawing/2014/main" id="{301DF89F-1BF3-41E8-8748-7ED25830D819}"/>
              </a:ext>
            </a:extLst>
          </p:cNvPr>
          <p:cNvSpPr/>
          <p:nvPr/>
        </p:nvSpPr>
        <p:spPr>
          <a:xfrm>
            <a:off x="3351864" y="1565799"/>
            <a:ext cx="2807179" cy="584775"/>
          </a:xfrm>
          <a:prstGeom prst="rect">
            <a:avLst/>
          </a:prstGeom>
        </p:spPr>
        <p:txBody>
          <a:bodyPr wrap="none">
            <a:spAutoFit/>
          </a:bodyPr>
          <a:lstStyle/>
          <a:p>
            <a:r>
              <a:rPr lang="en-US" sz="3200" dirty="0">
                <a:hlinkClick r:id="rId2"/>
              </a:rPr>
              <a:t>5123-2-08</a:t>
            </a:r>
            <a:r>
              <a:rPr lang="en-US" sz="1600" b="1" dirty="0"/>
              <a:t>(G)(9)(f)</a:t>
            </a:r>
          </a:p>
        </p:txBody>
      </p:sp>
      <p:sp>
        <p:nvSpPr>
          <p:cNvPr id="5" name="TextBox 4">
            <a:extLst>
              <a:ext uri="{FF2B5EF4-FFF2-40B4-BE49-F238E27FC236}">
                <a16:creationId xmlns:a16="http://schemas.microsoft.com/office/drawing/2014/main" id="{B2B884F8-B904-4DE7-A9EB-B4FABC0C0D31}"/>
              </a:ext>
            </a:extLst>
          </p:cNvPr>
          <p:cNvSpPr txBox="1"/>
          <p:nvPr/>
        </p:nvSpPr>
        <p:spPr>
          <a:xfrm>
            <a:off x="1734378" y="442291"/>
            <a:ext cx="6177169" cy="954107"/>
          </a:xfrm>
          <a:prstGeom prst="rect">
            <a:avLst/>
          </a:prstGeom>
          <a:noFill/>
        </p:spPr>
        <p:txBody>
          <a:bodyPr wrap="square" rtlCol="0">
            <a:spAutoFit/>
          </a:bodyPr>
          <a:lstStyle/>
          <a:p>
            <a:r>
              <a:rPr lang="en-US" dirty="0"/>
              <a:t>Provider certification standards and employment expectations are that DSP’s shall not be under the influence of </a:t>
            </a:r>
            <a:r>
              <a:rPr lang="en-US" dirty="0">
                <a:highlight>
                  <a:srgbClr val="FFFF00"/>
                </a:highlight>
              </a:rPr>
              <a:t>controlled substances</a:t>
            </a:r>
            <a:r>
              <a:rPr lang="en-US" dirty="0"/>
              <a:t>.  Cannabis is no longer considered an illegal drug and your policy should reflect the now prohibition of the use of controlled substances. </a:t>
            </a:r>
          </a:p>
        </p:txBody>
      </p:sp>
    </p:spTree>
    <p:extLst>
      <p:ext uri="{BB962C8B-B14F-4D97-AF65-F5344CB8AC3E}">
        <p14:creationId xmlns:p14="http://schemas.microsoft.com/office/powerpoint/2010/main" val="1143989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47;p34">
            <a:extLst>
              <a:ext uri="{FF2B5EF4-FFF2-40B4-BE49-F238E27FC236}">
                <a16:creationId xmlns:a16="http://schemas.microsoft.com/office/drawing/2014/main" id="{86D3FFA4-36C6-4105-A186-82D87E977DEE}"/>
              </a:ext>
            </a:extLst>
          </p:cNvPr>
          <p:cNvSpPr txBox="1">
            <a:spLocks/>
          </p:cNvSpPr>
          <p:nvPr/>
        </p:nvSpPr>
        <p:spPr>
          <a:xfrm>
            <a:off x="8590472" y="4686005"/>
            <a:ext cx="328118" cy="2687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13</a:t>
            </a:fld>
            <a:endParaRPr lang="en" dirty="0"/>
          </a:p>
        </p:txBody>
      </p:sp>
      <p:cxnSp>
        <p:nvCxnSpPr>
          <p:cNvPr id="16" name="Straight Connector 15">
            <a:extLst>
              <a:ext uri="{FF2B5EF4-FFF2-40B4-BE49-F238E27FC236}">
                <a16:creationId xmlns:a16="http://schemas.microsoft.com/office/drawing/2014/main" id="{F15073B1-C1FA-4433-AF2D-5F02781606BF}"/>
              </a:ext>
            </a:extLst>
          </p:cNvPr>
          <p:cNvCxnSpPr>
            <a:cxnSpLocks/>
          </p:cNvCxnSpPr>
          <p:nvPr/>
        </p:nvCxnSpPr>
        <p:spPr>
          <a:xfrm>
            <a:off x="4961660" y="1246908"/>
            <a:ext cx="0" cy="3044537"/>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27351A7-1D13-446B-BCE7-C2845301832E}"/>
              </a:ext>
            </a:extLst>
          </p:cNvPr>
          <p:cNvSpPr txBox="1"/>
          <p:nvPr/>
        </p:nvSpPr>
        <p:spPr>
          <a:xfrm>
            <a:off x="1438102" y="1064029"/>
            <a:ext cx="3399901" cy="307777"/>
          </a:xfrm>
          <a:prstGeom prst="rect">
            <a:avLst/>
          </a:prstGeom>
          <a:noFill/>
        </p:spPr>
        <p:txBody>
          <a:bodyPr wrap="square" rtlCol="0">
            <a:spAutoFit/>
          </a:bodyPr>
          <a:lstStyle/>
          <a:p>
            <a:r>
              <a:rPr lang="en-US" b="1" dirty="0"/>
              <a:t>Workers compensation</a:t>
            </a:r>
          </a:p>
        </p:txBody>
      </p:sp>
      <p:sp>
        <p:nvSpPr>
          <p:cNvPr id="6" name="TextBox 5">
            <a:extLst>
              <a:ext uri="{FF2B5EF4-FFF2-40B4-BE49-F238E27FC236}">
                <a16:creationId xmlns:a16="http://schemas.microsoft.com/office/drawing/2014/main" id="{43C168AE-BC24-4AFB-A29F-44D959052321}"/>
              </a:ext>
            </a:extLst>
          </p:cNvPr>
          <p:cNvSpPr txBox="1"/>
          <p:nvPr/>
        </p:nvSpPr>
        <p:spPr>
          <a:xfrm>
            <a:off x="906094" y="1612669"/>
            <a:ext cx="4055566" cy="1815882"/>
          </a:xfrm>
          <a:prstGeom prst="rect">
            <a:avLst/>
          </a:prstGeom>
          <a:noFill/>
        </p:spPr>
        <p:txBody>
          <a:bodyPr wrap="square" rtlCol="0">
            <a:spAutoFit/>
          </a:bodyPr>
          <a:lstStyle/>
          <a:p>
            <a:pPr marL="285750" indent="-285750">
              <a:buFont typeface="Arial" panose="020B0604020202020204" pitchFamily="34" charset="0"/>
              <a:buChar char="•"/>
            </a:pPr>
            <a:r>
              <a:rPr lang="en-US" dirty="0"/>
              <a:t>The administrator of Workers’ Compensation may continue to grant rebates or discounts on premium rates to employers that participate in a drug-free workplace program under the Bureau of Workers’ Compensation. RC 3780.36 (A)(6)</a:t>
            </a:r>
          </a:p>
          <a:p>
            <a:pPr marL="285750" indent="-285750">
              <a:buFont typeface="Arial" panose="020B0604020202020204" pitchFamily="34" charset="0"/>
              <a:buChar char="•"/>
            </a:pPr>
            <a:r>
              <a:rPr lang="en-US" dirty="0"/>
              <a:t>The BWC drug-free workplace program requires testing for marijuana. </a:t>
            </a:r>
          </a:p>
        </p:txBody>
      </p:sp>
      <p:sp>
        <p:nvSpPr>
          <p:cNvPr id="8" name="TextBox 7">
            <a:extLst>
              <a:ext uri="{FF2B5EF4-FFF2-40B4-BE49-F238E27FC236}">
                <a16:creationId xmlns:a16="http://schemas.microsoft.com/office/drawing/2014/main" id="{396EC171-2063-4303-8875-582A0D1144FD}"/>
              </a:ext>
            </a:extLst>
          </p:cNvPr>
          <p:cNvSpPr txBox="1"/>
          <p:nvPr/>
        </p:nvSpPr>
        <p:spPr>
          <a:xfrm>
            <a:off x="5311831" y="1064028"/>
            <a:ext cx="2818008" cy="307777"/>
          </a:xfrm>
          <a:prstGeom prst="rect">
            <a:avLst/>
          </a:prstGeom>
          <a:noFill/>
        </p:spPr>
        <p:txBody>
          <a:bodyPr wrap="square" rtlCol="0">
            <a:spAutoFit/>
          </a:bodyPr>
          <a:lstStyle/>
          <a:p>
            <a:r>
              <a:rPr lang="en-US" b="1" dirty="0"/>
              <a:t>Unemployment</a:t>
            </a:r>
          </a:p>
        </p:txBody>
      </p:sp>
      <p:sp>
        <p:nvSpPr>
          <p:cNvPr id="9" name="TextBox 8">
            <a:extLst>
              <a:ext uri="{FF2B5EF4-FFF2-40B4-BE49-F238E27FC236}">
                <a16:creationId xmlns:a16="http://schemas.microsoft.com/office/drawing/2014/main" id="{22F05CE1-8361-4C62-8A89-FB63C89A7F3D}"/>
              </a:ext>
            </a:extLst>
          </p:cNvPr>
          <p:cNvSpPr txBox="1"/>
          <p:nvPr/>
        </p:nvSpPr>
        <p:spPr>
          <a:xfrm>
            <a:off x="5085317" y="1432433"/>
            <a:ext cx="3931905" cy="3108543"/>
          </a:xfrm>
          <a:prstGeom prst="rect">
            <a:avLst/>
          </a:prstGeom>
          <a:noFill/>
        </p:spPr>
        <p:txBody>
          <a:bodyPr wrap="square" rtlCol="0">
            <a:spAutoFit/>
          </a:bodyPr>
          <a:lstStyle/>
          <a:p>
            <a:r>
              <a:rPr lang="en-US" dirty="0"/>
              <a:t>A person who is terminated because they used cannabis is considered to have been discharged for “just cause” under the unemployment compensation Law if that use violated:</a:t>
            </a:r>
          </a:p>
          <a:p>
            <a:endParaRPr lang="en-US" dirty="0"/>
          </a:p>
          <a:p>
            <a:pPr marL="285750" indent="-285750">
              <a:buFont typeface="Wingdings" panose="05000000000000000000" pitchFamily="2" charset="2"/>
              <a:buChar char="ü"/>
            </a:pPr>
            <a:r>
              <a:rPr lang="en-US" dirty="0"/>
              <a:t>Employer’s drug free workplace policy</a:t>
            </a:r>
          </a:p>
          <a:p>
            <a:pPr marL="285750" indent="-285750">
              <a:buFont typeface="Wingdings" panose="05000000000000000000" pitchFamily="2" charset="2"/>
              <a:buChar char="ü"/>
            </a:pPr>
            <a:r>
              <a:rPr lang="en-US" dirty="0"/>
              <a:t>Zero –tolerance policy (or)</a:t>
            </a:r>
          </a:p>
          <a:p>
            <a:pPr marL="285750" indent="-285750">
              <a:buFont typeface="Wingdings" panose="05000000000000000000" pitchFamily="2" charset="2"/>
              <a:buChar char="ü"/>
            </a:pPr>
            <a:r>
              <a:rPr lang="en-US" dirty="0"/>
              <a:t>Any other formal program or policy regulating cannabis use. </a:t>
            </a:r>
          </a:p>
          <a:p>
            <a:endParaRPr lang="en-US" dirty="0"/>
          </a:p>
          <a:p>
            <a:r>
              <a:rPr lang="en-US" dirty="0"/>
              <a:t>The person is ineligible to serve a waiting week or receive unemployment benefits for the duration of unemployment. RC 3780.36(B) </a:t>
            </a:r>
          </a:p>
        </p:txBody>
      </p:sp>
    </p:spTree>
    <p:extLst>
      <p:ext uri="{BB962C8B-B14F-4D97-AF65-F5344CB8AC3E}">
        <p14:creationId xmlns:p14="http://schemas.microsoft.com/office/powerpoint/2010/main" val="124353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65DDAE-589D-4D93-A5AE-205967B5E2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3" name="Rectangle 2">
            <a:extLst>
              <a:ext uri="{FF2B5EF4-FFF2-40B4-BE49-F238E27FC236}">
                <a16:creationId xmlns:a16="http://schemas.microsoft.com/office/drawing/2014/main" id="{6F4AE56E-7E83-4EFA-A80D-E55C8185C778}"/>
              </a:ext>
            </a:extLst>
          </p:cNvPr>
          <p:cNvSpPr/>
          <p:nvPr/>
        </p:nvSpPr>
        <p:spPr>
          <a:xfrm>
            <a:off x="1012080" y="593403"/>
            <a:ext cx="7390015" cy="3477875"/>
          </a:xfrm>
          <a:prstGeom prst="rect">
            <a:avLst/>
          </a:prstGeom>
        </p:spPr>
        <p:txBody>
          <a:bodyPr wrap="square">
            <a:spAutoFit/>
          </a:bodyPr>
          <a:lstStyle/>
          <a:p>
            <a:pPr marL="285750" indent="-285750">
              <a:buFont typeface="Arial" panose="020B0604020202020204" pitchFamily="34" charset="0"/>
              <a:buChar char="•"/>
            </a:pPr>
            <a:r>
              <a:rPr lang="en-US" sz="2000" dirty="0"/>
              <a:t>A positive drug test does not equal active impairment.</a:t>
            </a:r>
          </a:p>
          <a:p>
            <a:pPr marL="285750" indent="-285750">
              <a:buFont typeface="Arial" panose="020B0604020202020204" pitchFamily="34" charset="0"/>
              <a:buChar char="•"/>
            </a:pPr>
            <a:endParaRPr lang="en-US" sz="2000" dirty="0"/>
          </a:p>
          <a:p>
            <a:r>
              <a:rPr lang="en-US" sz="2000" b="1" dirty="0"/>
              <a:t>Best practices:</a:t>
            </a:r>
          </a:p>
          <a:p>
            <a:pPr marL="285750" indent="-285750">
              <a:buFont typeface="Wingdings" panose="05000000000000000000" pitchFamily="2" charset="2"/>
              <a:buChar char="ü"/>
            </a:pPr>
            <a:r>
              <a:rPr lang="en-US" sz="2000" dirty="0"/>
              <a:t>Have strong substance abuse policies in place.</a:t>
            </a:r>
          </a:p>
          <a:p>
            <a:pPr marL="285750" indent="-285750">
              <a:buFont typeface="Wingdings" panose="05000000000000000000" pitchFamily="2" charset="2"/>
              <a:buChar char="ü"/>
            </a:pPr>
            <a:r>
              <a:rPr lang="en-US" sz="2000" dirty="0"/>
              <a:t>Determine how and when you will drug test.</a:t>
            </a:r>
          </a:p>
          <a:p>
            <a:pPr marL="285750" indent="-285750">
              <a:buFont typeface="Wingdings" panose="05000000000000000000" pitchFamily="2" charset="2"/>
              <a:buChar char="ü"/>
            </a:pPr>
            <a:r>
              <a:rPr lang="en-US" sz="2000" dirty="0"/>
              <a:t>Clearly indicate how you will handle cannabis and medical marijuana use.</a:t>
            </a:r>
          </a:p>
          <a:p>
            <a:pPr marL="285750" indent="-285750">
              <a:buFont typeface="Wingdings" panose="05000000000000000000" pitchFamily="2" charset="2"/>
              <a:buChar char="ü"/>
            </a:pPr>
            <a:r>
              <a:rPr lang="en-US" sz="2000" dirty="0"/>
              <a:t>Provide training to your staff on impairment and substance abuse. </a:t>
            </a:r>
          </a:p>
          <a:p>
            <a:pPr marL="285750" indent="-285750">
              <a:buFont typeface="Wingdings" panose="05000000000000000000" pitchFamily="2" charset="2"/>
              <a:buChar char="ü"/>
            </a:pPr>
            <a:r>
              <a:rPr lang="en-US" sz="2000" dirty="0"/>
              <a:t>Be consistent with discipline and enforcement of your policies. </a:t>
            </a:r>
          </a:p>
        </p:txBody>
      </p:sp>
      <p:sp>
        <p:nvSpPr>
          <p:cNvPr id="4" name="Rectangle 3">
            <a:extLst>
              <a:ext uri="{FF2B5EF4-FFF2-40B4-BE49-F238E27FC236}">
                <a16:creationId xmlns:a16="http://schemas.microsoft.com/office/drawing/2014/main" id="{FD7E457A-BC98-49D2-825D-911E6174D37F}"/>
              </a:ext>
            </a:extLst>
          </p:cNvPr>
          <p:cNvSpPr/>
          <p:nvPr/>
        </p:nvSpPr>
        <p:spPr>
          <a:xfrm>
            <a:off x="3275214" y="210955"/>
            <a:ext cx="2593571" cy="461665"/>
          </a:xfrm>
          <a:prstGeom prst="rect">
            <a:avLst/>
          </a:prstGeom>
        </p:spPr>
        <p:txBody>
          <a:bodyPr wrap="square">
            <a:spAutoFit/>
          </a:bodyPr>
          <a:lstStyle/>
          <a:p>
            <a:r>
              <a:rPr lang="en-US" sz="2400" b="1" dirty="0"/>
              <a:t>Drug Testing</a:t>
            </a:r>
          </a:p>
        </p:txBody>
      </p:sp>
      <p:pic>
        <p:nvPicPr>
          <p:cNvPr id="6" name="Picture 5">
            <a:extLst>
              <a:ext uri="{FF2B5EF4-FFF2-40B4-BE49-F238E27FC236}">
                <a16:creationId xmlns:a16="http://schemas.microsoft.com/office/drawing/2014/main" id="{14E9285F-5BF0-446F-8472-20498432D73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873249">
            <a:off x="7471729" y="826937"/>
            <a:ext cx="909205" cy="909205"/>
          </a:xfrm>
          <a:prstGeom prst="rect">
            <a:avLst/>
          </a:prstGeom>
        </p:spPr>
      </p:pic>
    </p:spTree>
    <p:extLst>
      <p:ext uri="{BB962C8B-B14F-4D97-AF65-F5344CB8AC3E}">
        <p14:creationId xmlns:p14="http://schemas.microsoft.com/office/powerpoint/2010/main" val="388144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2AC082-BF7D-4F9A-89F5-393AF0877221}"/>
              </a:ext>
            </a:extLst>
          </p:cNvPr>
          <p:cNvSpPr>
            <a:spLocks noGrp="1"/>
          </p:cNvSpPr>
          <p:nvPr>
            <p:ph type="sldNum" idx="4294967295"/>
          </p:nvPr>
        </p:nvSpPr>
        <p:spPr>
          <a:xfrm>
            <a:off x="8596313" y="4624388"/>
            <a:ext cx="547687" cy="393700"/>
          </a:xfrm>
        </p:spPr>
        <p:txBody>
          <a:bodyPr/>
          <a:lstStyle/>
          <a:p>
            <a:pPr marL="0" lvl="0" indent="0" algn="r" rtl="0">
              <a:spcBef>
                <a:spcPts val="0"/>
              </a:spcBef>
              <a:spcAft>
                <a:spcPts val="0"/>
              </a:spcAft>
              <a:buNone/>
            </a:pPr>
            <a:fld id="{00000000-1234-1234-1234-123412341234}" type="slidenum">
              <a:rPr lang="en" smtClean="0"/>
              <a:t>15</a:t>
            </a:fld>
            <a:endParaRPr lang="en" dirty="0"/>
          </a:p>
        </p:txBody>
      </p:sp>
      <p:sp>
        <p:nvSpPr>
          <p:cNvPr id="4" name="TextBox 3">
            <a:extLst>
              <a:ext uri="{FF2B5EF4-FFF2-40B4-BE49-F238E27FC236}">
                <a16:creationId xmlns:a16="http://schemas.microsoft.com/office/drawing/2014/main" id="{CCB1F651-BC04-4C2E-B0F7-0691BC9B65A9}"/>
              </a:ext>
            </a:extLst>
          </p:cNvPr>
          <p:cNvSpPr txBox="1"/>
          <p:nvPr/>
        </p:nvSpPr>
        <p:spPr>
          <a:xfrm>
            <a:off x="2664229" y="998973"/>
            <a:ext cx="3815541" cy="338554"/>
          </a:xfrm>
          <a:prstGeom prst="rect">
            <a:avLst/>
          </a:prstGeom>
          <a:noFill/>
        </p:spPr>
        <p:txBody>
          <a:bodyPr wrap="square" rtlCol="0">
            <a:spAutoFit/>
          </a:bodyPr>
          <a:lstStyle/>
          <a:p>
            <a:r>
              <a:rPr lang="en-US" sz="1600" dirty="0"/>
              <a:t>Other considerations…</a:t>
            </a:r>
          </a:p>
        </p:txBody>
      </p:sp>
      <p:sp>
        <p:nvSpPr>
          <p:cNvPr id="6" name="TextBox 5">
            <a:extLst>
              <a:ext uri="{FF2B5EF4-FFF2-40B4-BE49-F238E27FC236}">
                <a16:creationId xmlns:a16="http://schemas.microsoft.com/office/drawing/2014/main" id="{6B658C79-3801-49CC-8B1F-F1AEBF013C29}"/>
              </a:ext>
            </a:extLst>
          </p:cNvPr>
          <p:cNvSpPr txBox="1"/>
          <p:nvPr/>
        </p:nvSpPr>
        <p:spPr>
          <a:xfrm>
            <a:off x="538700" y="1557732"/>
            <a:ext cx="7888778"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A landlord may prohibit cannabis consumption by combustion if that prohibition is included in the applicable lease agreement. RC 3780.33 (F)</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 landlord may prohibit cultivating, growing, and possessing cannabis plants if that prohibition is included in the applicable lease agreement. RC 3780.29(D)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 public place is not required to accommodate cannabis use. RC 3780.34 (H)(4)</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Individuals cannot smoke, vape, or use any other combustible cannabis in a vehicle, motor vehicle, streetcar, trackless trolley, bike, watercraft, or aircraft.  RC 3780.89(D)(2)</a:t>
            </a:r>
          </a:p>
        </p:txBody>
      </p:sp>
    </p:spTree>
    <p:extLst>
      <p:ext uri="{BB962C8B-B14F-4D97-AF65-F5344CB8AC3E}">
        <p14:creationId xmlns:p14="http://schemas.microsoft.com/office/powerpoint/2010/main" val="706489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068761-DF50-42D4-8233-7A6223E90960}"/>
              </a:ext>
            </a:extLst>
          </p:cNvPr>
          <p:cNvSpPr/>
          <p:nvPr/>
        </p:nvSpPr>
        <p:spPr>
          <a:xfrm>
            <a:off x="2098659" y="1029431"/>
            <a:ext cx="464742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ACBDD Policy</a:t>
            </a:r>
          </a:p>
        </p:txBody>
      </p:sp>
      <p:sp>
        <p:nvSpPr>
          <p:cNvPr id="3" name="TextBox 2">
            <a:extLst>
              <a:ext uri="{FF2B5EF4-FFF2-40B4-BE49-F238E27FC236}">
                <a16:creationId xmlns:a16="http://schemas.microsoft.com/office/drawing/2014/main" id="{4B7140BA-3A18-488C-8082-3A6A8D3CABF4}"/>
              </a:ext>
            </a:extLst>
          </p:cNvPr>
          <p:cNvSpPr txBox="1"/>
          <p:nvPr/>
        </p:nvSpPr>
        <p:spPr>
          <a:xfrm>
            <a:off x="345385" y="2175077"/>
            <a:ext cx="8453230" cy="1938992"/>
          </a:xfrm>
          <a:prstGeom prst="rect">
            <a:avLst/>
          </a:prstGeom>
          <a:noFill/>
        </p:spPr>
        <p:txBody>
          <a:bodyPr wrap="square" rtlCol="0">
            <a:spAutoFit/>
          </a:bodyPr>
          <a:lstStyle/>
          <a:p>
            <a:r>
              <a:rPr lang="en-US" sz="2000" dirty="0"/>
              <a:t>The Ashtabula County Board of Developmental Disabilities is and will continue to be a drug-free workplace. </a:t>
            </a:r>
          </a:p>
          <a:p>
            <a:endParaRPr lang="en-US" sz="2000" dirty="0"/>
          </a:p>
          <a:p>
            <a:r>
              <a:rPr lang="en-US" sz="2000" dirty="0"/>
              <a:t> The Board prohibits the use and the possession of cannabis by its employees and the Board does not permit, accept or accommodate the use of cannabis. </a:t>
            </a:r>
          </a:p>
        </p:txBody>
      </p:sp>
    </p:spTree>
    <p:extLst>
      <p:ext uri="{BB962C8B-B14F-4D97-AF65-F5344CB8AC3E}">
        <p14:creationId xmlns:p14="http://schemas.microsoft.com/office/powerpoint/2010/main" val="756853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19993B-6EC1-4005-A9B9-EFD53CD3651D}"/>
              </a:ext>
            </a:extLst>
          </p:cNvPr>
          <p:cNvSpPr/>
          <p:nvPr/>
        </p:nvSpPr>
        <p:spPr>
          <a:xfrm>
            <a:off x="2248286" y="1583311"/>
            <a:ext cx="464742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QUESTIONS?</a:t>
            </a:r>
          </a:p>
        </p:txBody>
      </p:sp>
      <p:pic>
        <p:nvPicPr>
          <p:cNvPr id="4" name="Picture 3">
            <a:extLst>
              <a:ext uri="{FF2B5EF4-FFF2-40B4-BE49-F238E27FC236}">
                <a16:creationId xmlns:a16="http://schemas.microsoft.com/office/drawing/2014/main" id="{AB143B35-8F3D-44F7-8EB3-33775F72D634}"/>
              </a:ext>
            </a:extLst>
          </p:cNvPr>
          <p:cNvPicPr>
            <a:picLocks noChangeAspect="1"/>
          </p:cNvPicPr>
          <p:nvPr/>
        </p:nvPicPr>
        <p:blipFill>
          <a:blip r:embed="rId3"/>
          <a:stretch>
            <a:fillRect/>
          </a:stretch>
        </p:blipFill>
        <p:spPr>
          <a:xfrm>
            <a:off x="5949176" y="2992645"/>
            <a:ext cx="1414395" cy="1414395"/>
          </a:xfrm>
          <a:prstGeom prst="rect">
            <a:avLst/>
          </a:prstGeom>
        </p:spPr>
      </p:pic>
      <p:pic>
        <p:nvPicPr>
          <p:cNvPr id="5" name="Picture 4">
            <a:extLst>
              <a:ext uri="{FF2B5EF4-FFF2-40B4-BE49-F238E27FC236}">
                <a16:creationId xmlns:a16="http://schemas.microsoft.com/office/drawing/2014/main" id="{706941ED-FB99-4A85-A0BC-BD4B314BEF0B}"/>
              </a:ext>
            </a:extLst>
          </p:cNvPr>
          <p:cNvPicPr>
            <a:picLocks noChangeAspect="1"/>
          </p:cNvPicPr>
          <p:nvPr/>
        </p:nvPicPr>
        <p:blipFill>
          <a:blip r:embed="rId3"/>
          <a:stretch>
            <a:fillRect/>
          </a:stretch>
        </p:blipFill>
        <p:spPr>
          <a:xfrm>
            <a:off x="3864801" y="2992646"/>
            <a:ext cx="1414395" cy="1414395"/>
          </a:xfrm>
          <a:prstGeom prst="rect">
            <a:avLst/>
          </a:prstGeom>
        </p:spPr>
      </p:pic>
      <p:pic>
        <p:nvPicPr>
          <p:cNvPr id="6" name="Picture 5">
            <a:extLst>
              <a:ext uri="{FF2B5EF4-FFF2-40B4-BE49-F238E27FC236}">
                <a16:creationId xmlns:a16="http://schemas.microsoft.com/office/drawing/2014/main" id="{43A34C53-7A6F-4B88-8CE9-400974C7E166}"/>
              </a:ext>
            </a:extLst>
          </p:cNvPr>
          <p:cNvPicPr>
            <a:picLocks noChangeAspect="1"/>
          </p:cNvPicPr>
          <p:nvPr/>
        </p:nvPicPr>
        <p:blipFill>
          <a:blip r:embed="rId3"/>
          <a:stretch>
            <a:fillRect/>
          </a:stretch>
        </p:blipFill>
        <p:spPr>
          <a:xfrm>
            <a:off x="1780429" y="2949574"/>
            <a:ext cx="1414395" cy="1414395"/>
          </a:xfrm>
          <a:prstGeom prst="rect">
            <a:avLst/>
          </a:prstGeom>
        </p:spPr>
      </p:pic>
    </p:spTree>
    <p:extLst>
      <p:ext uri="{BB962C8B-B14F-4D97-AF65-F5344CB8AC3E}">
        <p14:creationId xmlns:p14="http://schemas.microsoft.com/office/powerpoint/2010/main" val="412868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3;p13">
            <a:extLst>
              <a:ext uri="{FF2B5EF4-FFF2-40B4-BE49-F238E27FC236}">
                <a16:creationId xmlns:a16="http://schemas.microsoft.com/office/drawing/2014/main" id="{F887BAC7-A462-4DCD-8138-BD10FED0387D}"/>
              </a:ext>
            </a:extLst>
          </p:cNvPr>
          <p:cNvSpPr txBox="1">
            <a:spLocks/>
          </p:cNvSpPr>
          <p:nvPr/>
        </p:nvSpPr>
        <p:spPr>
          <a:xfrm>
            <a:off x="8421406" y="4636214"/>
            <a:ext cx="549275" cy="3937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solidFill>
                  <a:schemeClr val="bg1"/>
                </a:solidFill>
              </a:rPr>
              <a:pPr/>
              <a:t>18</a:t>
            </a:fld>
            <a:endParaRPr lang="en" dirty="0">
              <a:solidFill>
                <a:schemeClr val="bg1"/>
              </a:solidFill>
            </a:endParaRPr>
          </a:p>
        </p:txBody>
      </p:sp>
      <p:sp>
        <p:nvSpPr>
          <p:cNvPr id="4" name="Rectangle 3">
            <a:extLst>
              <a:ext uri="{FF2B5EF4-FFF2-40B4-BE49-F238E27FC236}">
                <a16:creationId xmlns:a16="http://schemas.microsoft.com/office/drawing/2014/main" id="{5EFFBCB5-58AD-4F8C-ADBF-C3FFE1D0F7F9}"/>
              </a:ext>
            </a:extLst>
          </p:cNvPr>
          <p:cNvSpPr/>
          <p:nvPr/>
        </p:nvSpPr>
        <p:spPr>
          <a:xfrm>
            <a:off x="174150" y="1648420"/>
            <a:ext cx="810991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Monthly Rate Calculator</a:t>
            </a:r>
          </a:p>
        </p:txBody>
      </p:sp>
      <p:sp>
        <p:nvSpPr>
          <p:cNvPr id="7" name="TextBox 6">
            <a:extLst>
              <a:ext uri="{FF2B5EF4-FFF2-40B4-BE49-F238E27FC236}">
                <a16:creationId xmlns:a16="http://schemas.microsoft.com/office/drawing/2014/main" id="{5A8D441D-CC7F-4AF4-866C-C82A1F8B3D6D}"/>
              </a:ext>
            </a:extLst>
          </p:cNvPr>
          <p:cNvSpPr txBox="1"/>
          <p:nvPr/>
        </p:nvSpPr>
        <p:spPr>
          <a:xfrm>
            <a:off x="462170" y="2807804"/>
            <a:ext cx="7081630" cy="1323439"/>
          </a:xfrm>
          <a:prstGeom prst="rect">
            <a:avLst/>
          </a:prstGeom>
          <a:noFill/>
        </p:spPr>
        <p:txBody>
          <a:bodyPr wrap="square" rtlCol="0">
            <a:spAutoFit/>
          </a:bodyPr>
          <a:lstStyle/>
          <a:p>
            <a:r>
              <a:rPr lang="en-US" sz="1600" i="1" dirty="0"/>
              <a:t>The Monthly Rate Calculator, or MRC, is part of the </a:t>
            </a:r>
            <a:r>
              <a:rPr lang="en-US" sz="1600" i="1" u="sng" dirty="0">
                <a:hlinkClick r:id="rId3"/>
              </a:rPr>
              <a:t>Medicaid Service System</a:t>
            </a:r>
            <a:r>
              <a:rPr lang="en-US" sz="1600" i="1" dirty="0"/>
              <a:t>, or MSS, and is a way to project costs and service hours for billing. MRC takes the 12-month waiver span and breaks it into projected service hours and costs for individual months.</a:t>
            </a:r>
          </a:p>
          <a:p>
            <a:pPr algn="ctr"/>
            <a:r>
              <a:rPr lang="en-US" sz="1600" i="1" dirty="0"/>
              <a:t>Effective January 1, 2020</a:t>
            </a:r>
          </a:p>
        </p:txBody>
      </p:sp>
      <p:pic>
        <p:nvPicPr>
          <p:cNvPr id="9" name="Picture 8">
            <a:extLst>
              <a:ext uri="{FF2B5EF4-FFF2-40B4-BE49-F238E27FC236}">
                <a16:creationId xmlns:a16="http://schemas.microsoft.com/office/drawing/2014/main" id="{98E60AB5-0A31-4ED6-B318-7207046BBF1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387422" y="239549"/>
            <a:ext cx="1340026" cy="1172817"/>
          </a:xfrm>
          <a:prstGeom prst="rect">
            <a:avLst/>
          </a:prstGeom>
        </p:spPr>
      </p:pic>
    </p:spTree>
    <p:extLst>
      <p:ext uri="{BB962C8B-B14F-4D97-AF65-F5344CB8AC3E}">
        <p14:creationId xmlns:p14="http://schemas.microsoft.com/office/powerpoint/2010/main" val="981467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21236-2C61-4244-9901-A691843A54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3" name="TextBox 2">
            <a:extLst>
              <a:ext uri="{FF2B5EF4-FFF2-40B4-BE49-F238E27FC236}">
                <a16:creationId xmlns:a16="http://schemas.microsoft.com/office/drawing/2014/main" id="{1FD04BAE-5913-4923-8651-F35C44D8E962}"/>
              </a:ext>
            </a:extLst>
          </p:cNvPr>
          <p:cNvSpPr txBox="1"/>
          <p:nvPr/>
        </p:nvSpPr>
        <p:spPr>
          <a:xfrm>
            <a:off x="2364073" y="988943"/>
            <a:ext cx="6390861" cy="1169551"/>
          </a:xfrm>
          <a:prstGeom prst="rect">
            <a:avLst/>
          </a:prstGeom>
          <a:noFill/>
        </p:spPr>
        <p:txBody>
          <a:bodyPr wrap="square" rtlCol="0">
            <a:spAutoFit/>
          </a:bodyPr>
          <a:lstStyle/>
          <a:p>
            <a:r>
              <a:rPr lang="en-US" dirty="0"/>
              <a:t>MRC will determine what the Daily Billing Unit is for each day of the calendar month. The DBU is a flat rate that may be billed by the provider for each date of service. It is determined by taking HPC and On-Site/On-Call costs for each person in a calendar month and dividing those costs by the total number of dates of service in the month.</a:t>
            </a:r>
          </a:p>
        </p:txBody>
      </p:sp>
      <p:sp>
        <p:nvSpPr>
          <p:cNvPr id="4" name="TextBox 3">
            <a:extLst>
              <a:ext uri="{FF2B5EF4-FFF2-40B4-BE49-F238E27FC236}">
                <a16:creationId xmlns:a16="http://schemas.microsoft.com/office/drawing/2014/main" id="{EE4CF401-ED3E-40DF-8FDD-B4CD4B694618}"/>
              </a:ext>
            </a:extLst>
          </p:cNvPr>
          <p:cNvSpPr txBox="1"/>
          <p:nvPr/>
        </p:nvSpPr>
        <p:spPr>
          <a:xfrm>
            <a:off x="944217" y="2435087"/>
            <a:ext cx="7871791" cy="954107"/>
          </a:xfrm>
          <a:prstGeom prst="rect">
            <a:avLst/>
          </a:prstGeom>
          <a:noFill/>
        </p:spPr>
        <p:txBody>
          <a:bodyPr wrap="square" rtlCol="0">
            <a:spAutoFit/>
          </a:bodyPr>
          <a:lstStyle/>
          <a:p>
            <a:r>
              <a:rPr lang="en-US" dirty="0"/>
              <a:t>A date of service is defined by </a:t>
            </a:r>
            <a:r>
              <a:rPr lang="en-US" u="sng" dirty="0">
                <a:hlinkClick r:id="rId3"/>
              </a:rPr>
              <a:t>OAC 5123-9-31 (B)(5)</a:t>
            </a:r>
            <a:r>
              <a:rPr lang="en-US" dirty="0"/>
              <a:t> as any day when the person is a resident of the home, including days when the person is temporarily away from the home, such as planned vacations, visits with family or friends, respite services, or hospital visits. Dates of service do not include days when a person is admitted to a nursing facility or intermediate care facility.</a:t>
            </a:r>
          </a:p>
        </p:txBody>
      </p:sp>
      <p:sp>
        <p:nvSpPr>
          <p:cNvPr id="5" name="Rectangle 4">
            <a:extLst>
              <a:ext uri="{FF2B5EF4-FFF2-40B4-BE49-F238E27FC236}">
                <a16:creationId xmlns:a16="http://schemas.microsoft.com/office/drawing/2014/main" id="{A74A6451-23A3-45BC-9B07-B0603960F317}"/>
              </a:ext>
            </a:extLst>
          </p:cNvPr>
          <p:cNvSpPr/>
          <p:nvPr/>
        </p:nvSpPr>
        <p:spPr>
          <a:xfrm>
            <a:off x="2146030" y="151100"/>
            <a:ext cx="5468164"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Monthly Rate Calculator</a:t>
            </a:r>
          </a:p>
        </p:txBody>
      </p:sp>
    </p:spTree>
    <p:extLst>
      <p:ext uri="{BB962C8B-B14F-4D97-AF65-F5344CB8AC3E}">
        <p14:creationId xmlns:p14="http://schemas.microsoft.com/office/powerpoint/2010/main" val="2810192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16"/>
          <p:cNvSpPr txBox="1">
            <a:spLocks noGrp="1"/>
          </p:cNvSpPr>
          <p:nvPr>
            <p:ph type="sldNum" idx="12"/>
          </p:nvPr>
        </p:nvSpPr>
        <p:spPr>
          <a:xfrm>
            <a:off x="8372796" y="4628485"/>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dirty="0"/>
          </a:p>
        </p:txBody>
      </p:sp>
      <p:pic>
        <p:nvPicPr>
          <p:cNvPr id="4" name="Picture 3">
            <a:extLst>
              <a:ext uri="{FF2B5EF4-FFF2-40B4-BE49-F238E27FC236}">
                <a16:creationId xmlns:a16="http://schemas.microsoft.com/office/drawing/2014/main" id="{F8787B0B-5EAD-46AB-855F-5A08C2075A3E}"/>
              </a:ext>
            </a:extLst>
          </p:cNvPr>
          <p:cNvPicPr>
            <a:picLocks noChangeAspect="1"/>
          </p:cNvPicPr>
          <p:nvPr/>
        </p:nvPicPr>
        <p:blipFill>
          <a:blip r:embed="rId3"/>
          <a:stretch>
            <a:fillRect/>
          </a:stretch>
        </p:blipFill>
        <p:spPr>
          <a:xfrm>
            <a:off x="3691352" y="441933"/>
            <a:ext cx="1590542" cy="1654866"/>
          </a:xfrm>
          <a:prstGeom prst="rect">
            <a:avLst/>
          </a:prstGeom>
        </p:spPr>
      </p:pic>
      <p:sp>
        <p:nvSpPr>
          <p:cNvPr id="5" name="TextBox 4">
            <a:extLst>
              <a:ext uri="{FF2B5EF4-FFF2-40B4-BE49-F238E27FC236}">
                <a16:creationId xmlns:a16="http://schemas.microsoft.com/office/drawing/2014/main" id="{20B46698-2603-4797-BCE7-F5CF728A6CDA}"/>
              </a:ext>
            </a:extLst>
          </p:cNvPr>
          <p:cNvSpPr txBox="1"/>
          <p:nvPr/>
        </p:nvSpPr>
        <p:spPr>
          <a:xfrm>
            <a:off x="2241274" y="3243696"/>
            <a:ext cx="4661452" cy="1077218"/>
          </a:xfrm>
          <a:prstGeom prst="rect">
            <a:avLst/>
          </a:prstGeom>
          <a:noFill/>
        </p:spPr>
        <p:txBody>
          <a:bodyPr wrap="square" rtlCol="0">
            <a:spAutoFit/>
          </a:bodyPr>
          <a:lstStyle/>
          <a:p>
            <a:pPr algn="ctr"/>
            <a:r>
              <a:rPr lang="en-US" sz="3200" b="1" dirty="0">
                <a:solidFill>
                  <a:schemeClr val="accent4">
                    <a:lumMod val="75000"/>
                  </a:schemeClr>
                </a:solidFill>
                <a:effectLst>
                  <a:outerShdw blurRad="38100" dist="38100" dir="2700000" algn="tl">
                    <a:srgbClr val="000000">
                      <a:alpha val="43137"/>
                    </a:srgbClr>
                  </a:outerShdw>
                </a:effectLst>
                <a:latin typeface="Goudy Old Style" panose="02020502050305020303" pitchFamily="18" charset="0"/>
              </a:rPr>
              <a:t>Provider Meeting </a:t>
            </a:r>
          </a:p>
          <a:p>
            <a:pPr algn="ctr"/>
            <a:r>
              <a:rPr lang="en-US" sz="3200" b="1" dirty="0">
                <a:solidFill>
                  <a:schemeClr val="accent4">
                    <a:lumMod val="75000"/>
                  </a:schemeClr>
                </a:solidFill>
                <a:effectLst>
                  <a:outerShdw blurRad="38100" dist="38100" dir="2700000" algn="tl">
                    <a:srgbClr val="000000">
                      <a:alpha val="43137"/>
                    </a:srgbClr>
                  </a:outerShdw>
                </a:effectLst>
                <a:latin typeface="Goudy Old Style" panose="02020502050305020303" pitchFamily="18" charset="0"/>
              </a:rPr>
              <a:t>December 14, 2023</a:t>
            </a:r>
          </a:p>
        </p:txBody>
      </p:sp>
      <p:pic>
        <p:nvPicPr>
          <p:cNvPr id="6" name="Picture 5">
            <a:extLst>
              <a:ext uri="{FF2B5EF4-FFF2-40B4-BE49-F238E27FC236}">
                <a16:creationId xmlns:a16="http://schemas.microsoft.com/office/drawing/2014/main" id="{93E30A1B-7C2E-43A3-9807-2E7D6E07A0F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309254" y="1831135"/>
            <a:ext cx="6525491" cy="148123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258251-1E2F-495F-A995-06C414B4F3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3" name="Rectangle 2">
            <a:extLst>
              <a:ext uri="{FF2B5EF4-FFF2-40B4-BE49-F238E27FC236}">
                <a16:creationId xmlns:a16="http://schemas.microsoft.com/office/drawing/2014/main" id="{E8CC1F44-8874-4708-8E7F-5AFCE70F1A11}"/>
              </a:ext>
            </a:extLst>
          </p:cNvPr>
          <p:cNvSpPr/>
          <p:nvPr/>
        </p:nvSpPr>
        <p:spPr>
          <a:xfrm>
            <a:off x="907668" y="281790"/>
            <a:ext cx="605646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chemeClr val="accent4"/>
                </a:solidFill>
                <a:effectLst/>
              </a:rPr>
              <a:t>Monthly Rate Calculator</a:t>
            </a:r>
          </a:p>
        </p:txBody>
      </p:sp>
      <p:sp>
        <p:nvSpPr>
          <p:cNvPr id="4" name="TextBox 3">
            <a:extLst>
              <a:ext uri="{FF2B5EF4-FFF2-40B4-BE49-F238E27FC236}">
                <a16:creationId xmlns:a16="http://schemas.microsoft.com/office/drawing/2014/main" id="{6080A2AB-2A24-4760-BE38-31F8997EDE49}"/>
              </a:ext>
            </a:extLst>
          </p:cNvPr>
          <p:cNvSpPr txBox="1"/>
          <p:nvPr/>
        </p:nvSpPr>
        <p:spPr>
          <a:xfrm>
            <a:off x="631135" y="1838740"/>
            <a:ext cx="7220778" cy="1815882"/>
          </a:xfrm>
          <a:prstGeom prst="rect">
            <a:avLst/>
          </a:prstGeom>
          <a:noFill/>
        </p:spPr>
        <p:txBody>
          <a:bodyPr wrap="square" rtlCol="0">
            <a:spAutoFit/>
          </a:bodyPr>
          <a:lstStyle/>
          <a:p>
            <a:r>
              <a:rPr lang="en-US" sz="1600" dirty="0"/>
              <a:t>Service and support administrators, or SSAs, project costs as accurately as possible to reflect a person’s real life for their full 12-month waiver span.</a:t>
            </a:r>
          </a:p>
          <a:p>
            <a:r>
              <a:rPr lang="en-US" sz="1600" dirty="0"/>
              <a:t>To do this, SSAs need to consider</a:t>
            </a:r>
          </a:p>
          <a:p>
            <a:r>
              <a:rPr lang="en-US" sz="1600" dirty="0"/>
              <a:t>the typical patterns of a person’s Homemaker/Personal Care usage,</a:t>
            </a:r>
          </a:p>
          <a:p>
            <a:r>
              <a:rPr lang="en-US" sz="1600" dirty="0"/>
              <a:t>any adjustments to a person’s schedule that were made based on holidays, day service program closures, and weekends,</a:t>
            </a:r>
          </a:p>
          <a:p>
            <a:r>
              <a:rPr lang="en-US" sz="1600" dirty="0"/>
              <a:t>and any other anticipated changes to a person’s direct service hours.</a:t>
            </a:r>
          </a:p>
        </p:txBody>
      </p:sp>
      <p:sp>
        <p:nvSpPr>
          <p:cNvPr id="5" name="TextBox 4">
            <a:extLst>
              <a:ext uri="{FF2B5EF4-FFF2-40B4-BE49-F238E27FC236}">
                <a16:creationId xmlns:a16="http://schemas.microsoft.com/office/drawing/2014/main" id="{4E4F59BB-9653-479F-9260-A9FF4FCEFA08}"/>
              </a:ext>
            </a:extLst>
          </p:cNvPr>
          <p:cNvSpPr txBox="1"/>
          <p:nvPr/>
        </p:nvSpPr>
        <p:spPr>
          <a:xfrm>
            <a:off x="3091070" y="1112944"/>
            <a:ext cx="1391478" cy="461665"/>
          </a:xfrm>
          <a:prstGeom prst="rect">
            <a:avLst/>
          </a:prstGeom>
          <a:noFill/>
        </p:spPr>
        <p:txBody>
          <a:bodyPr wrap="square" rtlCol="0">
            <a:spAutoFit/>
          </a:bodyPr>
          <a:lstStyle/>
          <a:p>
            <a:r>
              <a:rPr lang="en-US" sz="2400" dirty="0"/>
              <a:t>Planning</a:t>
            </a:r>
          </a:p>
        </p:txBody>
      </p:sp>
    </p:spTree>
    <p:extLst>
      <p:ext uri="{BB962C8B-B14F-4D97-AF65-F5344CB8AC3E}">
        <p14:creationId xmlns:p14="http://schemas.microsoft.com/office/powerpoint/2010/main" val="320708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91154D-EC97-4C54-A5EE-0C62C0669A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4" name="Rectangle 3">
            <a:extLst>
              <a:ext uri="{FF2B5EF4-FFF2-40B4-BE49-F238E27FC236}">
                <a16:creationId xmlns:a16="http://schemas.microsoft.com/office/drawing/2014/main" id="{DCBF9F89-9804-4B92-BC8D-7869DB96CDFC}"/>
              </a:ext>
            </a:extLst>
          </p:cNvPr>
          <p:cNvSpPr/>
          <p:nvPr/>
        </p:nvSpPr>
        <p:spPr>
          <a:xfrm>
            <a:off x="1682921" y="376212"/>
            <a:ext cx="605646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chemeClr val="accent4"/>
                </a:solidFill>
                <a:effectLst/>
              </a:rPr>
              <a:t>Monthly Rate Calculator</a:t>
            </a:r>
          </a:p>
        </p:txBody>
      </p:sp>
      <p:sp>
        <p:nvSpPr>
          <p:cNvPr id="5" name="TextBox 4">
            <a:extLst>
              <a:ext uri="{FF2B5EF4-FFF2-40B4-BE49-F238E27FC236}">
                <a16:creationId xmlns:a16="http://schemas.microsoft.com/office/drawing/2014/main" id="{049AF372-7B20-4401-8151-A36873B505E4}"/>
              </a:ext>
            </a:extLst>
          </p:cNvPr>
          <p:cNvSpPr txBox="1"/>
          <p:nvPr/>
        </p:nvSpPr>
        <p:spPr>
          <a:xfrm>
            <a:off x="1008823" y="1808922"/>
            <a:ext cx="8020461"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t>Unscheduled time should be applied to the month or months in which it is expected to be used. </a:t>
            </a:r>
          </a:p>
          <a:p>
            <a:pPr marL="342900" indent="-342900">
              <a:buFont typeface="Arial" panose="020B0604020202020204" pitchFamily="34" charset="0"/>
              <a:buChar char="•"/>
            </a:pPr>
            <a:r>
              <a:rPr lang="en-US" sz="2000" dirty="0"/>
              <a:t>Teams should look at historical service usage to identify when a person tends to use more service hours and how many additional service hours are typically needed. </a:t>
            </a:r>
          </a:p>
          <a:p>
            <a:pPr marL="342900" indent="-342900">
              <a:buFont typeface="Arial" panose="020B0604020202020204" pitchFamily="34" charset="0"/>
              <a:buChar char="•"/>
            </a:pPr>
            <a:r>
              <a:rPr lang="en-US" sz="2000" dirty="0"/>
              <a:t>Teams should consider patterns of work or day program closures, illnesses, or medical appointments.</a:t>
            </a:r>
          </a:p>
        </p:txBody>
      </p:sp>
      <p:sp>
        <p:nvSpPr>
          <p:cNvPr id="6" name="TextBox 5">
            <a:extLst>
              <a:ext uri="{FF2B5EF4-FFF2-40B4-BE49-F238E27FC236}">
                <a16:creationId xmlns:a16="http://schemas.microsoft.com/office/drawing/2014/main" id="{B6EACD67-1089-4E62-B133-7C3078F9EEA8}"/>
              </a:ext>
            </a:extLst>
          </p:cNvPr>
          <p:cNvSpPr txBox="1"/>
          <p:nvPr/>
        </p:nvSpPr>
        <p:spPr>
          <a:xfrm>
            <a:off x="2773017" y="1197665"/>
            <a:ext cx="4199283" cy="369332"/>
          </a:xfrm>
          <a:prstGeom prst="rect">
            <a:avLst/>
          </a:prstGeom>
          <a:noFill/>
        </p:spPr>
        <p:txBody>
          <a:bodyPr wrap="square" rtlCol="0">
            <a:spAutoFit/>
          </a:bodyPr>
          <a:lstStyle/>
          <a:p>
            <a:r>
              <a:rPr lang="en-US" sz="1800" b="1" dirty="0"/>
              <a:t>Planning Unscheduled Services</a:t>
            </a:r>
          </a:p>
        </p:txBody>
      </p:sp>
    </p:spTree>
    <p:extLst>
      <p:ext uri="{BB962C8B-B14F-4D97-AF65-F5344CB8AC3E}">
        <p14:creationId xmlns:p14="http://schemas.microsoft.com/office/powerpoint/2010/main" val="3297853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AF6ED6-AED2-4FEB-AF36-02DFC8F1D6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3" name="Rectangle 2">
            <a:extLst>
              <a:ext uri="{FF2B5EF4-FFF2-40B4-BE49-F238E27FC236}">
                <a16:creationId xmlns:a16="http://schemas.microsoft.com/office/drawing/2014/main" id="{51588078-FE0A-46F2-A3D0-1FEE23E1A720}"/>
              </a:ext>
            </a:extLst>
          </p:cNvPr>
          <p:cNvSpPr/>
          <p:nvPr/>
        </p:nvSpPr>
        <p:spPr>
          <a:xfrm>
            <a:off x="832423" y="1231026"/>
            <a:ext cx="7648161" cy="2246769"/>
          </a:xfrm>
          <a:prstGeom prst="rect">
            <a:avLst/>
          </a:prstGeom>
        </p:spPr>
        <p:txBody>
          <a:bodyPr wrap="square">
            <a:spAutoFit/>
          </a:bodyPr>
          <a:lstStyle/>
          <a:p>
            <a:r>
              <a:rPr lang="en-US" sz="2000" dirty="0">
                <a:solidFill>
                  <a:srgbClr val="4A4A4A"/>
                </a:solidFill>
                <a:latin typeface="Source Sans Pro" panose="020B0503030403020204" pitchFamily="34" charset="0"/>
              </a:rPr>
              <a:t>After cost projections are finalized, no changes should be made unless:</a:t>
            </a:r>
          </a:p>
          <a:p>
            <a:pPr marL="285750" indent="-285750">
              <a:buFont typeface="Wingdings" panose="05000000000000000000" pitchFamily="2" charset="2"/>
              <a:buChar char="ü"/>
            </a:pPr>
            <a:endParaRPr lang="en-US" sz="2000" dirty="0">
              <a:solidFill>
                <a:srgbClr val="4A4A4A"/>
              </a:solidFill>
              <a:latin typeface="Source Sans Pro" panose="020B0503030403020204" pitchFamily="34" charset="0"/>
            </a:endParaRPr>
          </a:p>
          <a:p>
            <a:pPr marL="285750" indent="-285750">
              <a:buFont typeface="Wingdings" panose="05000000000000000000" pitchFamily="2" charset="2"/>
              <a:buChar char="ü"/>
            </a:pPr>
            <a:r>
              <a:rPr lang="en-US" sz="2000" dirty="0">
                <a:solidFill>
                  <a:srgbClr val="4A4A4A"/>
                </a:solidFill>
                <a:latin typeface="Source Sans Pro" panose="020B0503030403020204" pitchFamily="34" charset="0"/>
              </a:rPr>
              <a:t>a person moves to or from the site,</a:t>
            </a:r>
          </a:p>
          <a:p>
            <a:pPr marL="285750" indent="-285750">
              <a:buFont typeface="Wingdings" panose="05000000000000000000" pitchFamily="2" charset="2"/>
              <a:buChar char="ü"/>
            </a:pPr>
            <a:r>
              <a:rPr lang="en-US" sz="2000" dirty="0">
                <a:solidFill>
                  <a:srgbClr val="4A4A4A"/>
                </a:solidFill>
                <a:latin typeface="Source Sans Pro" panose="020B0503030403020204" pitchFamily="34" charset="0"/>
              </a:rPr>
              <a:t>a person living at the site starts or stops day programming,</a:t>
            </a:r>
          </a:p>
          <a:p>
            <a:pPr marL="285750" indent="-285750">
              <a:buFont typeface="Wingdings" panose="05000000000000000000" pitchFamily="2" charset="2"/>
              <a:buChar char="ü"/>
            </a:pPr>
            <a:r>
              <a:rPr lang="en-US" sz="2000" dirty="0">
                <a:solidFill>
                  <a:srgbClr val="4A4A4A"/>
                </a:solidFill>
                <a:latin typeface="Source Sans Pro" panose="020B0503030403020204" pitchFamily="34" charset="0"/>
              </a:rPr>
              <a:t>or circumstances cause an increase or decrease of more than 3% in the hours of HPC provided at the site during the calendar month.</a:t>
            </a:r>
          </a:p>
        </p:txBody>
      </p:sp>
      <p:sp>
        <p:nvSpPr>
          <p:cNvPr id="4" name="Rectangle 3">
            <a:extLst>
              <a:ext uri="{FF2B5EF4-FFF2-40B4-BE49-F238E27FC236}">
                <a16:creationId xmlns:a16="http://schemas.microsoft.com/office/drawing/2014/main" id="{A22E2196-389D-4881-89AC-F3FF56752810}"/>
              </a:ext>
            </a:extLst>
          </p:cNvPr>
          <p:cNvSpPr/>
          <p:nvPr/>
        </p:nvSpPr>
        <p:spPr>
          <a:xfrm>
            <a:off x="1205843" y="366273"/>
            <a:ext cx="605646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chemeClr val="accent4"/>
                </a:solidFill>
                <a:effectLst/>
              </a:rPr>
              <a:t>Monthly Rate Calculator</a:t>
            </a:r>
          </a:p>
        </p:txBody>
      </p:sp>
    </p:spTree>
    <p:extLst>
      <p:ext uri="{BB962C8B-B14F-4D97-AF65-F5344CB8AC3E}">
        <p14:creationId xmlns:p14="http://schemas.microsoft.com/office/powerpoint/2010/main" val="1308558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535671-FF8F-4CCA-93A7-48733DAF7F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3" name="Picture 2">
            <a:extLst>
              <a:ext uri="{FF2B5EF4-FFF2-40B4-BE49-F238E27FC236}">
                <a16:creationId xmlns:a16="http://schemas.microsoft.com/office/drawing/2014/main" id="{1C12251B-67DE-42CB-9F18-035888565B57}"/>
              </a:ext>
            </a:extLst>
          </p:cNvPr>
          <p:cNvPicPr>
            <a:picLocks noChangeAspect="1"/>
          </p:cNvPicPr>
          <p:nvPr/>
        </p:nvPicPr>
        <p:blipFill>
          <a:blip r:embed="rId3"/>
          <a:stretch>
            <a:fillRect/>
          </a:stretch>
        </p:blipFill>
        <p:spPr>
          <a:xfrm>
            <a:off x="1378027" y="125964"/>
            <a:ext cx="6059949" cy="707197"/>
          </a:xfrm>
          <a:prstGeom prst="rect">
            <a:avLst/>
          </a:prstGeom>
        </p:spPr>
      </p:pic>
      <p:pic>
        <p:nvPicPr>
          <p:cNvPr id="5" name="Picture 4">
            <a:extLst>
              <a:ext uri="{FF2B5EF4-FFF2-40B4-BE49-F238E27FC236}">
                <a16:creationId xmlns:a16="http://schemas.microsoft.com/office/drawing/2014/main" id="{2ECF7575-09DE-4FE1-BE5F-59C3FD0AFC51}"/>
              </a:ext>
            </a:extLst>
          </p:cNvPr>
          <p:cNvPicPr>
            <a:picLocks noChangeAspect="1"/>
          </p:cNvPicPr>
          <p:nvPr/>
        </p:nvPicPr>
        <p:blipFill>
          <a:blip r:embed="rId4"/>
          <a:stretch>
            <a:fillRect/>
          </a:stretch>
        </p:blipFill>
        <p:spPr>
          <a:xfrm>
            <a:off x="1480927" y="877887"/>
            <a:ext cx="5854147" cy="2912190"/>
          </a:xfrm>
          <a:prstGeom prst="rect">
            <a:avLst/>
          </a:prstGeom>
        </p:spPr>
      </p:pic>
    </p:spTree>
    <p:extLst>
      <p:ext uri="{BB962C8B-B14F-4D97-AF65-F5344CB8AC3E}">
        <p14:creationId xmlns:p14="http://schemas.microsoft.com/office/powerpoint/2010/main" val="2316307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FFA828-61C2-472B-ADB2-90FCE6D6DF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3" name="Rectangle 2">
            <a:extLst>
              <a:ext uri="{FF2B5EF4-FFF2-40B4-BE49-F238E27FC236}">
                <a16:creationId xmlns:a16="http://schemas.microsoft.com/office/drawing/2014/main" id="{1C4EFC79-486F-4DEA-9E79-D406C93B016A}"/>
              </a:ext>
            </a:extLst>
          </p:cNvPr>
          <p:cNvSpPr/>
          <p:nvPr/>
        </p:nvSpPr>
        <p:spPr>
          <a:xfrm>
            <a:off x="1672975" y="87977"/>
            <a:ext cx="605646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chemeClr val="accent4"/>
                </a:solidFill>
                <a:effectLst/>
              </a:rPr>
              <a:t>Monthly Rate Calculator</a:t>
            </a:r>
          </a:p>
        </p:txBody>
      </p:sp>
      <p:pic>
        <p:nvPicPr>
          <p:cNvPr id="6" name="Picture 5">
            <a:extLst>
              <a:ext uri="{FF2B5EF4-FFF2-40B4-BE49-F238E27FC236}">
                <a16:creationId xmlns:a16="http://schemas.microsoft.com/office/drawing/2014/main" id="{FD97C784-750D-429B-B400-AE0ED93F67FB}"/>
              </a:ext>
            </a:extLst>
          </p:cNvPr>
          <p:cNvPicPr>
            <a:picLocks noChangeAspect="1"/>
          </p:cNvPicPr>
          <p:nvPr/>
        </p:nvPicPr>
        <p:blipFill>
          <a:blip r:embed="rId3"/>
          <a:stretch>
            <a:fillRect/>
          </a:stretch>
        </p:blipFill>
        <p:spPr>
          <a:xfrm>
            <a:off x="1449345" y="914400"/>
            <a:ext cx="6516866" cy="2895195"/>
          </a:xfrm>
          <a:prstGeom prst="rect">
            <a:avLst/>
          </a:prstGeom>
        </p:spPr>
      </p:pic>
    </p:spTree>
    <p:extLst>
      <p:ext uri="{BB962C8B-B14F-4D97-AF65-F5344CB8AC3E}">
        <p14:creationId xmlns:p14="http://schemas.microsoft.com/office/powerpoint/2010/main" val="1711046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14E06-2F40-4C36-A25E-A72426CA4E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3" name="Rectangle 2">
            <a:extLst>
              <a:ext uri="{FF2B5EF4-FFF2-40B4-BE49-F238E27FC236}">
                <a16:creationId xmlns:a16="http://schemas.microsoft.com/office/drawing/2014/main" id="{68399339-C71E-416C-B2B7-FA77FA4E35CC}"/>
              </a:ext>
            </a:extLst>
          </p:cNvPr>
          <p:cNvSpPr/>
          <p:nvPr/>
        </p:nvSpPr>
        <p:spPr>
          <a:xfrm>
            <a:off x="1543767" y="132703"/>
            <a:ext cx="605646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chemeClr val="accent4"/>
                </a:solidFill>
                <a:effectLst/>
              </a:rPr>
              <a:t>Monthly Rate Calculator</a:t>
            </a:r>
          </a:p>
        </p:txBody>
      </p:sp>
      <p:pic>
        <p:nvPicPr>
          <p:cNvPr id="4" name="Picture 3">
            <a:extLst>
              <a:ext uri="{FF2B5EF4-FFF2-40B4-BE49-F238E27FC236}">
                <a16:creationId xmlns:a16="http://schemas.microsoft.com/office/drawing/2014/main" id="{B6C51B12-713E-4392-9335-376B347322CA}"/>
              </a:ext>
            </a:extLst>
          </p:cNvPr>
          <p:cNvPicPr>
            <a:picLocks noChangeAspect="1"/>
          </p:cNvPicPr>
          <p:nvPr/>
        </p:nvPicPr>
        <p:blipFill>
          <a:blip r:embed="rId3"/>
          <a:stretch>
            <a:fillRect/>
          </a:stretch>
        </p:blipFill>
        <p:spPr>
          <a:xfrm>
            <a:off x="1962024" y="840589"/>
            <a:ext cx="5219950" cy="3150704"/>
          </a:xfrm>
          <a:prstGeom prst="rect">
            <a:avLst/>
          </a:prstGeom>
        </p:spPr>
      </p:pic>
    </p:spTree>
    <p:extLst>
      <p:ext uri="{BB962C8B-B14F-4D97-AF65-F5344CB8AC3E}">
        <p14:creationId xmlns:p14="http://schemas.microsoft.com/office/powerpoint/2010/main" val="1201658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64F67C-9F7D-4875-933B-F28E2E365E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3" name="Rectangle 2">
            <a:extLst>
              <a:ext uri="{FF2B5EF4-FFF2-40B4-BE49-F238E27FC236}">
                <a16:creationId xmlns:a16="http://schemas.microsoft.com/office/drawing/2014/main" id="{215D8589-656D-440F-B125-F10C59661773}"/>
              </a:ext>
            </a:extLst>
          </p:cNvPr>
          <p:cNvSpPr/>
          <p:nvPr/>
        </p:nvSpPr>
        <p:spPr>
          <a:xfrm>
            <a:off x="1543767" y="132703"/>
            <a:ext cx="605646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chemeClr val="accent4"/>
                </a:solidFill>
                <a:effectLst/>
              </a:rPr>
              <a:t>Monthly Rate Calculator</a:t>
            </a:r>
          </a:p>
        </p:txBody>
      </p:sp>
      <p:sp>
        <p:nvSpPr>
          <p:cNvPr id="4" name="Rectangle 3">
            <a:extLst>
              <a:ext uri="{FF2B5EF4-FFF2-40B4-BE49-F238E27FC236}">
                <a16:creationId xmlns:a16="http://schemas.microsoft.com/office/drawing/2014/main" id="{E091AD1D-1B75-4104-A0F2-EF8C5A0B6625}"/>
              </a:ext>
            </a:extLst>
          </p:cNvPr>
          <p:cNvSpPr/>
          <p:nvPr/>
        </p:nvSpPr>
        <p:spPr>
          <a:xfrm>
            <a:off x="241023" y="745617"/>
            <a:ext cx="8582440" cy="2893100"/>
          </a:xfrm>
          <a:prstGeom prst="rect">
            <a:avLst/>
          </a:prstGeom>
        </p:spPr>
        <p:txBody>
          <a:bodyPr wrap="square">
            <a:spAutoFit/>
          </a:bodyPr>
          <a:lstStyle/>
          <a:p>
            <a:r>
              <a:rPr lang="en-US" dirty="0"/>
              <a:t>ALL staff hours enter must be documented in accordance with OAC 5123-9-30 (E). </a:t>
            </a:r>
          </a:p>
          <a:p>
            <a:pPr marL="285750" indent="-285750">
              <a:buFont typeface="Wingdings" panose="05000000000000000000" pitchFamily="2" charset="2"/>
              <a:buChar char="ü"/>
            </a:pPr>
            <a:r>
              <a:rPr lang="en-US" dirty="0"/>
              <a:t>If services in an MRC span have been changed after you have already submitted claims and checked the complete box for that month, DO NOT just recalculate and resubmit the claims unless you know why the authorization has been changed and the provider has been involved in the change.</a:t>
            </a:r>
          </a:p>
          <a:p>
            <a:r>
              <a:rPr lang="en-US" dirty="0"/>
              <a:t> </a:t>
            </a:r>
          </a:p>
          <a:p>
            <a:pPr marL="285750" indent="-285750">
              <a:buFont typeface="Wingdings" panose="05000000000000000000" pitchFamily="2" charset="2"/>
              <a:buChar char="ü"/>
            </a:pPr>
            <a:r>
              <a:rPr lang="en-US" dirty="0"/>
              <a:t>DO NOT “check” the “Month Complete” box in the MSS/CPT/MRC Actuals screen unless you are assured no changes will occur to this MRC span. This includes when the provider is requesting a reduction or addition of hours effecting this span. If you have been assured no changes are pending, then “check” the box, recalculate all claims for all individuals in the MRC site for the span and re-submit the claims if services provided were under the 97% threshold. </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If “actuals” for the MRC span are less than 97% or more than 103%, see document on “Over/Under” the range. </a:t>
            </a:r>
          </a:p>
        </p:txBody>
      </p:sp>
    </p:spTree>
    <p:extLst>
      <p:ext uri="{BB962C8B-B14F-4D97-AF65-F5344CB8AC3E}">
        <p14:creationId xmlns:p14="http://schemas.microsoft.com/office/powerpoint/2010/main" val="4038303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F0BBF4-CE4D-4211-BFA0-FABBE88529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3" name="TextBox 2">
            <a:extLst>
              <a:ext uri="{FF2B5EF4-FFF2-40B4-BE49-F238E27FC236}">
                <a16:creationId xmlns:a16="http://schemas.microsoft.com/office/drawing/2014/main" id="{4D5AC88D-6409-4BBE-A48C-DE32DCDE0C78}"/>
              </a:ext>
            </a:extLst>
          </p:cNvPr>
          <p:cNvSpPr txBox="1"/>
          <p:nvPr/>
        </p:nvSpPr>
        <p:spPr>
          <a:xfrm flipH="1">
            <a:off x="2734117" y="188842"/>
            <a:ext cx="2588286" cy="584775"/>
          </a:xfrm>
          <a:prstGeom prst="rect">
            <a:avLst/>
          </a:prstGeom>
          <a:noFill/>
        </p:spPr>
        <p:txBody>
          <a:bodyPr wrap="square" rtlCol="0">
            <a:spAutoFit/>
          </a:bodyPr>
          <a:lstStyle/>
          <a:p>
            <a:r>
              <a:rPr lang="en-US" sz="3200" dirty="0"/>
              <a:t>Over/Under</a:t>
            </a:r>
          </a:p>
        </p:txBody>
      </p:sp>
      <p:sp>
        <p:nvSpPr>
          <p:cNvPr id="4" name="TextBox 3">
            <a:extLst>
              <a:ext uri="{FF2B5EF4-FFF2-40B4-BE49-F238E27FC236}">
                <a16:creationId xmlns:a16="http://schemas.microsoft.com/office/drawing/2014/main" id="{E7D38508-43CD-400C-8EE1-9C9508B2E7D2}"/>
              </a:ext>
            </a:extLst>
          </p:cNvPr>
          <p:cNvSpPr txBox="1"/>
          <p:nvPr/>
        </p:nvSpPr>
        <p:spPr>
          <a:xfrm>
            <a:off x="4114800" y="2117035"/>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CFE3E1B2-520D-4776-816F-04B0E8C4D993}"/>
              </a:ext>
            </a:extLst>
          </p:cNvPr>
          <p:cNvSpPr txBox="1"/>
          <p:nvPr/>
        </p:nvSpPr>
        <p:spPr>
          <a:xfrm>
            <a:off x="576470" y="879613"/>
            <a:ext cx="7146234" cy="3754874"/>
          </a:xfrm>
          <a:prstGeom prst="rect">
            <a:avLst/>
          </a:prstGeom>
          <a:noFill/>
        </p:spPr>
        <p:txBody>
          <a:bodyPr wrap="square" rtlCol="0">
            <a:spAutoFit/>
          </a:bodyPr>
          <a:lstStyle/>
          <a:p>
            <a:pPr marL="285750" indent="-285750">
              <a:buFont typeface="Wingdings" panose="05000000000000000000" pitchFamily="2" charset="2"/>
              <a:buChar char="ü"/>
            </a:pPr>
            <a:r>
              <a:rPr lang="en-US" dirty="0"/>
              <a:t>Services in MSS/CPT should be developed using the needs of the individuals in each MRC site and the known resources available to meet those needs. </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If services are Over the Range (103% or more of the authorized hours) during MRC span, the provider can (and should) contact the CB SSA explaining the circumstances that caused the Overage.</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If services are Under the Range (97% or less of the authorized hours) during MRC span, the provider can (and should) contact the CB SSA explaining the circumstances that caused the underage.</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In both of these cases, providers are being underpaid which hinders their ability to adequately hire, train and retain DSP’s. When service hours are over the range, the provide has to compensate staff for services not billed. When service hours are under the range, often times the provider has been under compensated for the hours billed. If the ratios were reduced to the actual hours deliverable, the average hourly rate billed would increase. </a:t>
            </a:r>
          </a:p>
        </p:txBody>
      </p:sp>
    </p:spTree>
    <p:extLst>
      <p:ext uri="{BB962C8B-B14F-4D97-AF65-F5344CB8AC3E}">
        <p14:creationId xmlns:p14="http://schemas.microsoft.com/office/powerpoint/2010/main" val="2561323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CB0A07-32B0-4627-BFD1-53D22FC374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3" name="TextBox 2">
            <a:extLst>
              <a:ext uri="{FF2B5EF4-FFF2-40B4-BE49-F238E27FC236}">
                <a16:creationId xmlns:a16="http://schemas.microsoft.com/office/drawing/2014/main" id="{3D3E18BB-65A4-4AAE-84EC-5754366AF954}"/>
              </a:ext>
            </a:extLst>
          </p:cNvPr>
          <p:cNvSpPr txBox="1"/>
          <p:nvPr/>
        </p:nvSpPr>
        <p:spPr>
          <a:xfrm>
            <a:off x="501926" y="1833086"/>
            <a:ext cx="7866822" cy="1200329"/>
          </a:xfrm>
          <a:prstGeom prst="rect">
            <a:avLst/>
          </a:prstGeom>
          <a:noFill/>
        </p:spPr>
        <p:txBody>
          <a:bodyPr wrap="square" rtlCol="0">
            <a:spAutoFit/>
          </a:bodyPr>
          <a:lstStyle/>
          <a:p>
            <a:r>
              <a:rPr lang="en-US" sz="2400" dirty="0"/>
              <a:t>More Information:</a:t>
            </a:r>
          </a:p>
          <a:p>
            <a:endParaRPr lang="en-US" sz="2400" dirty="0"/>
          </a:p>
          <a:p>
            <a:r>
              <a:rPr lang="en-US" sz="2400" dirty="0"/>
              <a:t>https://dodd.ohio.gov/providers/monthly-rate-calculator/</a:t>
            </a:r>
          </a:p>
        </p:txBody>
      </p:sp>
    </p:spTree>
    <p:extLst>
      <p:ext uri="{BB962C8B-B14F-4D97-AF65-F5344CB8AC3E}">
        <p14:creationId xmlns:p14="http://schemas.microsoft.com/office/powerpoint/2010/main" val="2102362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7" name="Google Shape;347;p34"/>
          <p:cNvSpPr txBox="1">
            <a:spLocks noGrp="1"/>
          </p:cNvSpPr>
          <p:nvPr>
            <p:ph type="sldNum" idx="4294967295"/>
          </p:nvPr>
        </p:nvSpPr>
        <p:spPr>
          <a:xfrm>
            <a:off x="8815388" y="4686300"/>
            <a:ext cx="328612" cy="268288"/>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29</a:t>
            </a:fld>
            <a:endParaRPr dirty="0"/>
          </a:p>
        </p:txBody>
      </p:sp>
      <p:pic>
        <p:nvPicPr>
          <p:cNvPr id="3" name="Picture 2">
            <a:extLst>
              <a:ext uri="{FF2B5EF4-FFF2-40B4-BE49-F238E27FC236}">
                <a16:creationId xmlns:a16="http://schemas.microsoft.com/office/drawing/2014/main" id="{6B11BA1B-367E-4EF5-B381-0763596C2D9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81540" y="461665"/>
            <a:ext cx="6291470" cy="3932169"/>
          </a:xfrm>
          <a:prstGeom prst="rect">
            <a:avLst/>
          </a:prstGeom>
          <a:ln>
            <a:noFill/>
          </a:ln>
          <a:effectLst>
            <a:softEdge rad="112500"/>
          </a:effectLst>
        </p:spPr>
      </p:pic>
      <p:sp>
        <p:nvSpPr>
          <p:cNvPr id="5" name="Rectangle 4">
            <a:extLst>
              <a:ext uri="{FF2B5EF4-FFF2-40B4-BE49-F238E27FC236}">
                <a16:creationId xmlns:a16="http://schemas.microsoft.com/office/drawing/2014/main" id="{EA759DBE-0DCC-48A9-AC6A-6E2B8DCBE29A}"/>
              </a:ext>
            </a:extLst>
          </p:cNvPr>
          <p:cNvSpPr/>
          <p:nvPr/>
        </p:nvSpPr>
        <p:spPr>
          <a:xfrm>
            <a:off x="2184326" y="0"/>
            <a:ext cx="468589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2">
                    <a:lumMod val="10000"/>
                  </a:schemeClr>
                </a:solidFill>
                <a:effectLst>
                  <a:outerShdw blurRad="12700" dist="38100" dir="2700000" algn="tl" rotWithShape="0">
                    <a:schemeClr val="bg1">
                      <a:lumMod val="50000"/>
                    </a:schemeClr>
                  </a:outerShdw>
                </a:effectLst>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9A894-8F70-423F-A0EA-54D64CDAB667}"/>
              </a:ext>
            </a:extLst>
          </p:cNvPr>
          <p:cNvSpPr>
            <a:spLocks noGrp="1"/>
          </p:cNvSpPr>
          <p:nvPr>
            <p:ph type="sldNum" idx="4294967295"/>
          </p:nvPr>
        </p:nvSpPr>
        <p:spPr>
          <a:xfrm>
            <a:off x="8407592" y="4592438"/>
            <a:ext cx="549275" cy="393700"/>
          </a:xfrm>
        </p:spPr>
        <p:txBody>
          <a:bodyPr/>
          <a:lstStyle/>
          <a:p>
            <a:pPr marL="0" lvl="0" indent="0" algn="r" rtl="0">
              <a:spcBef>
                <a:spcPts val="0"/>
              </a:spcBef>
              <a:spcAft>
                <a:spcPts val="0"/>
              </a:spcAft>
              <a:buNone/>
            </a:pPr>
            <a:fld id="{00000000-1234-1234-1234-123412341234}" type="slidenum">
              <a:rPr lang="en" smtClean="0">
                <a:solidFill>
                  <a:schemeClr val="accent1"/>
                </a:solidFill>
              </a:rPr>
              <a:t>3</a:t>
            </a:fld>
            <a:endParaRPr lang="en" dirty="0">
              <a:solidFill>
                <a:schemeClr val="accent1"/>
              </a:solidFill>
            </a:endParaRPr>
          </a:p>
        </p:txBody>
      </p:sp>
      <p:pic>
        <p:nvPicPr>
          <p:cNvPr id="7" name="Picture 6">
            <a:extLst>
              <a:ext uri="{FF2B5EF4-FFF2-40B4-BE49-F238E27FC236}">
                <a16:creationId xmlns:a16="http://schemas.microsoft.com/office/drawing/2014/main" id="{C529808C-FF9B-4C29-A4B7-4D2FE5F31562}"/>
              </a:ext>
            </a:extLst>
          </p:cNvPr>
          <p:cNvPicPr>
            <a:picLocks noChangeAspect="1"/>
          </p:cNvPicPr>
          <p:nvPr/>
        </p:nvPicPr>
        <p:blipFill>
          <a:blip r:embed="rId3"/>
          <a:stretch>
            <a:fillRect/>
          </a:stretch>
        </p:blipFill>
        <p:spPr>
          <a:xfrm>
            <a:off x="2695575" y="3081138"/>
            <a:ext cx="3752850" cy="1905000"/>
          </a:xfrm>
          <a:prstGeom prst="rect">
            <a:avLst/>
          </a:prstGeom>
        </p:spPr>
      </p:pic>
      <p:sp>
        <p:nvSpPr>
          <p:cNvPr id="9" name="TextBox 8">
            <a:extLst>
              <a:ext uri="{FF2B5EF4-FFF2-40B4-BE49-F238E27FC236}">
                <a16:creationId xmlns:a16="http://schemas.microsoft.com/office/drawing/2014/main" id="{A67F97E6-E19B-440D-8F35-AD9183505C03}"/>
              </a:ext>
            </a:extLst>
          </p:cNvPr>
          <p:cNvSpPr txBox="1"/>
          <p:nvPr/>
        </p:nvSpPr>
        <p:spPr>
          <a:xfrm>
            <a:off x="1066247" y="3081137"/>
            <a:ext cx="3108960" cy="307777"/>
          </a:xfrm>
          <a:prstGeom prst="rect">
            <a:avLst/>
          </a:prstGeom>
          <a:noFill/>
        </p:spPr>
        <p:txBody>
          <a:bodyPr wrap="square" rtlCol="0">
            <a:spAutoFit/>
          </a:bodyPr>
          <a:lstStyle/>
          <a:p>
            <a:r>
              <a:rPr lang="en-US" dirty="0"/>
              <a:t>Moises Cirilo-  Early Intervention </a:t>
            </a:r>
          </a:p>
        </p:txBody>
      </p:sp>
      <p:sp>
        <p:nvSpPr>
          <p:cNvPr id="10" name="TextBox 9">
            <a:extLst>
              <a:ext uri="{FF2B5EF4-FFF2-40B4-BE49-F238E27FC236}">
                <a16:creationId xmlns:a16="http://schemas.microsoft.com/office/drawing/2014/main" id="{BCE9D980-20E9-41E1-B2B7-31B91669A107}"/>
              </a:ext>
            </a:extLst>
          </p:cNvPr>
          <p:cNvSpPr txBox="1"/>
          <p:nvPr/>
        </p:nvSpPr>
        <p:spPr>
          <a:xfrm>
            <a:off x="4968794" y="3081137"/>
            <a:ext cx="3510643" cy="307777"/>
          </a:xfrm>
          <a:prstGeom prst="rect">
            <a:avLst/>
          </a:prstGeom>
          <a:noFill/>
        </p:spPr>
        <p:txBody>
          <a:bodyPr wrap="square" rtlCol="0">
            <a:spAutoFit/>
          </a:bodyPr>
          <a:lstStyle/>
          <a:p>
            <a:r>
              <a:rPr lang="en-US" dirty="0"/>
              <a:t>Ann Simeone- Investigative Agent</a:t>
            </a:r>
          </a:p>
        </p:txBody>
      </p:sp>
      <p:pic>
        <p:nvPicPr>
          <p:cNvPr id="11" name="Picture 10">
            <a:extLst>
              <a:ext uri="{FF2B5EF4-FFF2-40B4-BE49-F238E27FC236}">
                <a16:creationId xmlns:a16="http://schemas.microsoft.com/office/drawing/2014/main" id="{8A174506-8F5C-4693-B9DB-A0A1529A252F}"/>
              </a:ext>
            </a:extLst>
          </p:cNvPr>
          <p:cNvPicPr>
            <a:picLocks noChangeAspect="1"/>
          </p:cNvPicPr>
          <p:nvPr/>
        </p:nvPicPr>
        <p:blipFill>
          <a:blip r:embed="rId4"/>
          <a:stretch>
            <a:fillRect/>
          </a:stretch>
        </p:blipFill>
        <p:spPr>
          <a:xfrm>
            <a:off x="1574210" y="1185070"/>
            <a:ext cx="2093034" cy="1754586"/>
          </a:xfrm>
          <a:prstGeom prst="rect">
            <a:avLst/>
          </a:prstGeom>
        </p:spPr>
      </p:pic>
    </p:spTree>
    <p:extLst>
      <p:ext uri="{BB962C8B-B14F-4D97-AF65-F5344CB8AC3E}">
        <p14:creationId xmlns:p14="http://schemas.microsoft.com/office/powerpoint/2010/main" val="1736754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47;p34">
            <a:extLst>
              <a:ext uri="{FF2B5EF4-FFF2-40B4-BE49-F238E27FC236}">
                <a16:creationId xmlns:a16="http://schemas.microsoft.com/office/drawing/2014/main" id="{86D3FFA4-36C6-4105-A186-82D87E977DEE}"/>
              </a:ext>
            </a:extLst>
          </p:cNvPr>
          <p:cNvSpPr txBox="1">
            <a:spLocks/>
          </p:cNvSpPr>
          <p:nvPr/>
        </p:nvSpPr>
        <p:spPr>
          <a:xfrm>
            <a:off x="97185" y="4677499"/>
            <a:ext cx="328118" cy="2687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30</a:t>
            </a:fld>
            <a:endParaRPr lang="en" dirty="0"/>
          </a:p>
        </p:txBody>
      </p:sp>
      <p:sp>
        <p:nvSpPr>
          <p:cNvPr id="5" name="Rectangle 4">
            <a:extLst>
              <a:ext uri="{FF2B5EF4-FFF2-40B4-BE49-F238E27FC236}">
                <a16:creationId xmlns:a16="http://schemas.microsoft.com/office/drawing/2014/main" id="{FB3D9D8B-1BFD-4218-A926-CD9C46DCD7F2}"/>
              </a:ext>
            </a:extLst>
          </p:cNvPr>
          <p:cNvSpPr/>
          <p:nvPr/>
        </p:nvSpPr>
        <p:spPr>
          <a:xfrm>
            <a:off x="5872162" y="4328304"/>
            <a:ext cx="2401619" cy="307777"/>
          </a:xfrm>
          <a:prstGeom prst="rect">
            <a:avLst/>
          </a:prstGeom>
        </p:spPr>
        <p:txBody>
          <a:bodyPr wrap="none">
            <a:spAutoFit/>
          </a:bodyPr>
          <a:lstStyle/>
          <a:p>
            <a:r>
              <a:rPr lang="en-US" dirty="0"/>
              <a:t>https://wethrivetogether.org/</a:t>
            </a:r>
          </a:p>
        </p:txBody>
      </p:sp>
      <p:pic>
        <p:nvPicPr>
          <p:cNvPr id="2" name="Picture 1">
            <a:extLst>
              <a:ext uri="{FF2B5EF4-FFF2-40B4-BE49-F238E27FC236}">
                <a16:creationId xmlns:a16="http://schemas.microsoft.com/office/drawing/2014/main" id="{92B43ABC-1033-4BEC-97EF-E403C5B44A37}"/>
              </a:ext>
            </a:extLst>
          </p:cNvPr>
          <p:cNvPicPr>
            <a:picLocks noChangeAspect="1"/>
          </p:cNvPicPr>
          <p:nvPr/>
        </p:nvPicPr>
        <p:blipFill>
          <a:blip r:embed="rId3"/>
          <a:stretch>
            <a:fillRect/>
          </a:stretch>
        </p:blipFill>
        <p:spPr>
          <a:xfrm>
            <a:off x="5478710" y="1351491"/>
            <a:ext cx="3350876" cy="2809849"/>
          </a:xfrm>
          <a:prstGeom prst="rect">
            <a:avLst/>
          </a:prstGeom>
        </p:spPr>
      </p:pic>
      <p:sp>
        <p:nvSpPr>
          <p:cNvPr id="4" name="Rectangle 3">
            <a:extLst>
              <a:ext uri="{FF2B5EF4-FFF2-40B4-BE49-F238E27FC236}">
                <a16:creationId xmlns:a16="http://schemas.microsoft.com/office/drawing/2014/main" id="{14DA6605-2833-4E26-90EC-B1DE3677B226}"/>
              </a:ext>
            </a:extLst>
          </p:cNvPr>
          <p:cNvSpPr/>
          <p:nvPr/>
        </p:nvSpPr>
        <p:spPr>
          <a:xfrm>
            <a:off x="4479641" y="2110085"/>
            <a:ext cx="184730" cy="646331"/>
          </a:xfrm>
          <a:prstGeom prst="rect">
            <a:avLst/>
          </a:prstGeom>
          <a:noFill/>
        </p:spPr>
        <p:txBody>
          <a:bodyPr wrap="none" lIns="91440" tIns="45720" rIns="91440" bIns="45720">
            <a:spAutoFit/>
          </a:bodyPr>
          <a:lstStyle/>
          <a:p>
            <a:pPr algn="ctr"/>
            <a:endParaRPr lang="en-US" sz="3600" b="0" cap="none" spc="0" dirty="0">
              <a:ln w="0"/>
              <a:solidFill>
                <a:schemeClr val="accent1"/>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2FBCDEE4-3D91-448C-9527-DE2798D16558}"/>
              </a:ext>
            </a:extLst>
          </p:cNvPr>
          <p:cNvSpPr/>
          <p:nvPr/>
        </p:nvSpPr>
        <p:spPr>
          <a:xfrm>
            <a:off x="2145648" y="318623"/>
            <a:ext cx="5302526" cy="523220"/>
          </a:xfrm>
          <a:prstGeom prst="rect">
            <a:avLst/>
          </a:prstGeom>
        </p:spPr>
        <p:txBody>
          <a:bodyPr wrap="square">
            <a:spAutoFit/>
          </a:bodyPr>
          <a:lstStyle/>
          <a:p>
            <a:pPr algn="ctr"/>
            <a:r>
              <a:rPr lang="en-US" sz="2800" dirty="0">
                <a:ln w="0"/>
                <a:solidFill>
                  <a:schemeClr val="accent1"/>
                </a:solidFill>
                <a:effectLst>
                  <a:outerShdw blurRad="38100" dist="25400" dir="5400000" algn="ctr" rotWithShape="0">
                    <a:srgbClr val="6E747A">
                      <a:alpha val="43000"/>
                    </a:srgbClr>
                  </a:outerShdw>
                </a:effectLst>
              </a:rPr>
              <a:t>Community</a:t>
            </a:r>
            <a:r>
              <a:rPr lang="en-US" dirty="0">
                <a:ln w="0"/>
                <a:solidFill>
                  <a:schemeClr val="accent1"/>
                </a:solidFill>
                <a:effectLst>
                  <a:outerShdw blurRad="38100" dist="25400" dir="5400000" algn="ctr" rotWithShape="0">
                    <a:srgbClr val="6E747A">
                      <a:alpha val="43000"/>
                    </a:srgbClr>
                  </a:outerShdw>
                </a:effectLst>
              </a:rPr>
              <a:t> </a:t>
            </a:r>
            <a:r>
              <a:rPr lang="en-US" sz="2800" dirty="0">
                <a:ln w="0"/>
                <a:solidFill>
                  <a:schemeClr val="accent1"/>
                </a:solidFill>
                <a:effectLst>
                  <a:outerShdw blurRad="38100" dist="25400" dir="5400000" algn="ctr" rotWithShape="0">
                    <a:srgbClr val="6E747A">
                      <a:alpha val="43000"/>
                    </a:srgbClr>
                  </a:outerShdw>
                </a:effectLst>
              </a:rPr>
              <a:t>Inclusion activities</a:t>
            </a:r>
          </a:p>
        </p:txBody>
      </p:sp>
      <p:pic>
        <p:nvPicPr>
          <p:cNvPr id="8" name="Picture 7">
            <a:extLst>
              <a:ext uri="{FF2B5EF4-FFF2-40B4-BE49-F238E27FC236}">
                <a16:creationId xmlns:a16="http://schemas.microsoft.com/office/drawing/2014/main" id="{6D6FD36D-513E-4800-84DB-B8B067BFE49E}"/>
              </a:ext>
            </a:extLst>
          </p:cNvPr>
          <p:cNvPicPr>
            <a:picLocks noChangeAspect="1"/>
          </p:cNvPicPr>
          <p:nvPr/>
        </p:nvPicPr>
        <p:blipFill>
          <a:blip r:embed="rId4"/>
          <a:stretch>
            <a:fillRect/>
          </a:stretch>
        </p:blipFill>
        <p:spPr>
          <a:xfrm>
            <a:off x="1731292" y="956084"/>
            <a:ext cx="3453848" cy="863462"/>
          </a:xfrm>
          <a:prstGeom prst="rect">
            <a:avLst/>
          </a:prstGeom>
        </p:spPr>
      </p:pic>
      <p:pic>
        <p:nvPicPr>
          <p:cNvPr id="9" name="Picture 8">
            <a:extLst>
              <a:ext uri="{FF2B5EF4-FFF2-40B4-BE49-F238E27FC236}">
                <a16:creationId xmlns:a16="http://schemas.microsoft.com/office/drawing/2014/main" id="{B1AB7D46-8F76-4F7C-82C3-C3BD3AA98D31}"/>
              </a:ext>
            </a:extLst>
          </p:cNvPr>
          <p:cNvPicPr>
            <a:picLocks noChangeAspect="1"/>
          </p:cNvPicPr>
          <p:nvPr/>
        </p:nvPicPr>
        <p:blipFill>
          <a:blip r:embed="rId5"/>
          <a:stretch>
            <a:fillRect/>
          </a:stretch>
        </p:blipFill>
        <p:spPr>
          <a:xfrm>
            <a:off x="1724440" y="1933787"/>
            <a:ext cx="3453848" cy="863462"/>
          </a:xfrm>
          <a:prstGeom prst="rect">
            <a:avLst/>
          </a:prstGeom>
        </p:spPr>
      </p:pic>
      <p:pic>
        <p:nvPicPr>
          <p:cNvPr id="1026" name="Picture 2" descr="https://lh7-us.googleusercontent.com/hw0Zy7Gbw8T8r9Km7gcHvMyxaAlJWNyuL8Z-_fwWEAbijlsvaq8e97_XynvxpLQoqH7KPEbPJ1iX-iULUKIvLfNHXhyeJjQt1i2znhVom89YZXZijf-p0L8ZU9mtn1ZxofFNXIX9tIqRcyHx_tNerGI">
            <a:extLst>
              <a:ext uri="{FF2B5EF4-FFF2-40B4-BE49-F238E27FC236}">
                <a16:creationId xmlns:a16="http://schemas.microsoft.com/office/drawing/2014/main" id="{6A1F9222-BE1D-400A-8C8D-E4B56A14AD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4440" y="2932714"/>
            <a:ext cx="3395418" cy="8488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364FDB0-84EA-4E7D-9A64-C8219F9D48B4}"/>
              </a:ext>
            </a:extLst>
          </p:cNvPr>
          <p:cNvPicPr>
            <a:picLocks noChangeAspect="1"/>
          </p:cNvPicPr>
          <p:nvPr/>
        </p:nvPicPr>
        <p:blipFill>
          <a:blip r:embed="rId7"/>
          <a:stretch>
            <a:fillRect/>
          </a:stretch>
        </p:blipFill>
        <p:spPr>
          <a:xfrm>
            <a:off x="1710736" y="3902163"/>
            <a:ext cx="3409122" cy="852281"/>
          </a:xfrm>
          <a:prstGeom prst="rect">
            <a:avLst/>
          </a:prstGeom>
        </p:spPr>
      </p:pic>
    </p:spTree>
    <p:extLst>
      <p:ext uri="{BB962C8B-B14F-4D97-AF65-F5344CB8AC3E}">
        <p14:creationId xmlns:p14="http://schemas.microsoft.com/office/powerpoint/2010/main" val="2659174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D41BF6-3D74-43A6-932C-91EA63ED6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
        <p:nvSpPr>
          <p:cNvPr id="3" name="TextBox 2">
            <a:extLst>
              <a:ext uri="{FF2B5EF4-FFF2-40B4-BE49-F238E27FC236}">
                <a16:creationId xmlns:a16="http://schemas.microsoft.com/office/drawing/2014/main" id="{097ADB9D-AABA-4B1A-BBE2-304DC7CF6678}"/>
              </a:ext>
            </a:extLst>
          </p:cNvPr>
          <p:cNvSpPr txBox="1"/>
          <p:nvPr/>
        </p:nvSpPr>
        <p:spPr>
          <a:xfrm>
            <a:off x="2345635" y="154730"/>
            <a:ext cx="3811656" cy="923330"/>
          </a:xfrm>
          <a:prstGeom prst="rect">
            <a:avLst/>
          </a:prstGeom>
          <a:noFill/>
        </p:spPr>
        <p:txBody>
          <a:bodyPr wrap="square" rtlCol="0">
            <a:spAutoFit/>
          </a:bodyPr>
          <a:lstStyle/>
          <a:p>
            <a:r>
              <a:rPr lang="en-US" sz="4800" dirty="0"/>
              <a:t>Open </a:t>
            </a:r>
            <a:r>
              <a:rPr lang="en-US" sz="5400" dirty="0"/>
              <a:t>Mic.</a:t>
            </a:r>
          </a:p>
        </p:txBody>
      </p:sp>
      <p:pic>
        <p:nvPicPr>
          <p:cNvPr id="5" name="Picture 4">
            <a:extLst>
              <a:ext uri="{FF2B5EF4-FFF2-40B4-BE49-F238E27FC236}">
                <a16:creationId xmlns:a16="http://schemas.microsoft.com/office/drawing/2014/main" id="{F09C829A-8194-4A48-955F-BE8E62AEC9E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941983" y="1152603"/>
            <a:ext cx="4387792" cy="3229230"/>
          </a:xfrm>
          <a:prstGeom prst="rect">
            <a:avLst/>
          </a:prstGeom>
        </p:spPr>
      </p:pic>
    </p:spTree>
    <p:extLst>
      <p:ext uri="{BB962C8B-B14F-4D97-AF65-F5344CB8AC3E}">
        <p14:creationId xmlns:p14="http://schemas.microsoft.com/office/powerpoint/2010/main" val="3879565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D65F4E-87EF-4D95-94E3-7591B97EB09D}"/>
              </a:ext>
            </a:extLst>
          </p:cNvPr>
          <p:cNvPicPr>
            <a:picLocks noChangeAspect="1"/>
          </p:cNvPicPr>
          <p:nvPr/>
        </p:nvPicPr>
        <p:blipFill>
          <a:blip r:embed="rId3"/>
          <a:stretch>
            <a:fillRect/>
          </a:stretch>
        </p:blipFill>
        <p:spPr>
          <a:xfrm>
            <a:off x="1363288" y="1023046"/>
            <a:ext cx="6226233" cy="3963092"/>
          </a:xfrm>
          <a:prstGeom prst="rect">
            <a:avLst/>
          </a:prstGeom>
          <a:effectLst>
            <a:softEdge rad="127000"/>
          </a:effectLst>
        </p:spPr>
      </p:pic>
      <p:sp>
        <p:nvSpPr>
          <p:cNvPr id="2" name="Slide Number Placeholder 1">
            <a:extLst>
              <a:ext uri="{FF2B5EF4-FFF2-40B4-BE49-F238E27FC236}">
                <a16:creationId xmlns:a16="http://schemas.microsoft.com/office/drawing/2014/main" id="{4059A894-8F70-423F-A0EA-54D64CDAB667}"/>
              </a:ext>
            </a:extLst>
          </p:cNvPr>
          <p:cNvSpPr>
            <a:spLocks noGrp="1"/>
          </p:cNvSpPr>
          <p:nvPr>
            <p:ph type="sldNum" idx="4294967295"/>
          </p:nvPr>
        </p:nvSpPr>
        <p:spPr>
          <a:xfrm>
            <a:off x="8357716" y="4592438"/>
            <a:ext cx="549275" cy="393700"/>
          </a:xfrm>
        </p:spPr>
        <p:txBody>
          <a:bodyPr/>
          <a:lstStyle/>
          <a:p>
            <a:pPr marL="0" lvl="0" indent="0" algn="r" rtl="0">
              <a:spcBef>
                <a:spcPts val="0"/>
              </a:spcBef>
              <a:spcAft>
                <a:spcPts val="0"/>
              </a:spcAft>
              <a:buNone/>
            </a:pPr>
            <a:fld id="{00000000-1234-1234-1234-123412341234}" type="slidenum">
              <a:rPr lang="en" smtClean="0">
                <a:solidFill>
                  <a:schemeClr val="accent1"/>
                </a:solidFill>
              </a:rPr>
              <a:t>32</a:t>
            </a:fld>
            <a:endParaRPr lang="en" dirty="0">
              <a:solidFill>
                <a:schemeClr val="accent1"/>
              </a:solidFill>
            </a:endParaRPr>
          </a:p>
        </p:txBody>
      </p:sp>
      <p:sp>
        <p:nvSpPr>
          <p:cNvPr id="11" name="Rectangle 10">
            <a:extLst>
              <a:ext uri="{FF2B5EF4-FFF2-40B4-BE49-F238E27FC236}">
                <a16:creationId xmlns:a16="http://schemas.microsoft.com/office/drawing/2014/main" id="{ABCB59A2-99B8-415F-A41B-8FB6673B2576}"/>
              </a:ext>
            </a:extLst>
          </p:cNvPr>
          <p:cNvSpPr/>
          <p:nvPr/>
        </p:nvSpPr>
        <p:spPr>
          <a:xfrm>
            <a:off x="1453839" y="2080199"/>
            <a:ext cx="3118161" cy="400110"/>
          </a:xfrm>
          <a:prstGeom prst="rect">
            <a:avLst/>
          </a:prstGeom>
          <a:noFill/>
        </p:spPr>
        <p:txBody>
          <a:bodyPr wrap="none" lIns="91440" tIns="45720" rIns="91440" bIns="45720">
            <a:spAutoFit/>
          </a:bodyPr>
          <a:lstStyle/>
          <a:p>
            <a:pPr algn="ctr"/>
            <a:r>
              <a:rPr lang="en-US" sz="2000" b="1" cap="none" spc="0" dirty="0">
                <a:ln w="6600">
                  <a:solidFill>
                    <a:schemeClr val="accent2"/>
                  </a:solidFill>
                  <a:prstDash val="solid"/>
                </a:ln>
                <a:solidFill>
                  <a:srgbClr val="FFFFFF"/>
                </a:solidFill>
                <a:effectLst>
                  <a:outerShdw dist="38100" dir="2700000" algn="tl" rotWithShape="0">
                    <a:schemeClr val="accent2"/>
                  </a:outerShdw>
                </a:effectLst>
              </a:rPr>
              <a:t>11 Days Until Christmas</a:t>
            </a:r>
          </a:p>
        </p:txBody>
      </p:sp>
      <p:pic>
        <p:nvPicPr>
          <p:cNvPr id="14" name="Picture 13">
            <a:extLst>
              <a:ext uri="{FF2B5EF4-FFF2-40B4-BE49-F238E27FC236}">
                <a16:creationId xmlns:a16="http://schemas.microsoft.com/office/drawing/2014/main" id="{B3F99E27-5076-4F8D-A224-3E225EFB47B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67453" y="2480309"/>
            <a:ext cx="1195835" cy="897600"/>
          </a:xfrm>
          <a:prstGeom prst="rect">
            <a:avLst/>
          </a:prstGeom>
        </p:spPr>
      </p:pic>
      <p:sp>
        <p:nvSpPr>
          <p:cNvPr id="15" name="Rectangle 14">
            <a:extLst>
              <a:ext uri="{FF2B5EF4-FFF2-40B4-BE49-F238E27FC236}">
                <a16:creationId xmlns:a16="http://schemas.microsoft.com/office/drawing/2014/main" id="{5D19E804-D05F-4933-9178-CC1328C363B2}"/>
              </a:ext>
            </a:extLst>
          </p:cNvPr>
          <p:cNvSpPr/>
          <p:nvPr/>
        </p:nvSpPr>
        <p:spPr>
          <a:xfrm>
            <a:off x="1694838" y="2663192"/>
            <a:ext cx="2435282" cy="400110"/>
          </a:xfrm>
          <a:prstGeom prst="rect">
            <a:avLst/>
          </a:prstGeom>
          <a:noFill/>
        </p:spPr>
        <p:txBody>
          <a:bodyPr wrap="none" lIns="91440" tIns="45720" rIns="91440" bIns="45720">
            <a:spAutoFit/>
          </a:bodyPr>
          <a:lstStyle/>
          <a:p>
            <a:pPr algn="ctr"/>
            <a:r>
              <a:rPr lang="en-US" sz="2000" b="1" cap="none" spc="0" dirty="0">
                <a:ln w="6600">
                  <a:solidFill>
                    <a:schemeClr val="accent2"/>
                  </a:solidFill>
                  <a:prstDash val="solid"/>
                </a:ln>
                <a:solidFill>
                  <a:srgbClr val="FFFFFF"/>
                </a:solidFill>
                <a:effectLst>
                  <a:outerShdw dist="38100" dir="2700000" algn="tl" rotWithShape="0">
                    <a:schemeClr val="accent2"/>
                  </a:outerShdw>
                </a:effectLst>
              </a:rPr>
              <a:t>17 Days Until 2024</a:t>
            </a:r>
          </a:p>
        </p:txBody>
      </p:sp>
    </p:spTree>
    <p:extLst>
      <p:ext uri="{BB962C8B-B14F-4D97-AF65-F5344CB8AC3E}">
        <p14:creationId xmlns:p14="http://schemas.microsoft.com/office/powerpoint/2010/main" val="575392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BFE218-A1F6-40F0-9189-C5C16C3AD63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BB94EF31-878E-4983-8480-B2AA57656A4E}"/>
              </a:ext>
            </a:extLst>
          </p:cNvPr>
          <p:cNvSpPr/>
          <p:nvPr/>
        </p:nvSpPr>
        <p:spPr>
          <a:xfrm>
            <a:off x="2537384" y="441509"/>
            <a:ext cx="3954929"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tx2">
                    <a:lumMod val="10000"/>
                  </a:schemeClr>
                </a:solidFill>
              </a:rPr>
              <a:t>Thank You!</a:t>
            </a:r>
          </a:p>
          <a:p>
            <a:pPr algn="ctr"/>
            <a:endParaRPr lang="en-US" sz="5400" b="1" dirty="0">
              <a:ln/>
              <a:solidFill>
                <a:schemeClr val="accent4"/>
              </a:solidFill>
            </a:endParaRPr>
          </a:p>
        </p:txBody>
      </p:sp>
      <p:sp>
        <p:nvSpPr>
          <p:cNvPr id="3" name="TextBox 2">
            <a:extLst>
              <a:ext uri="{FF2B5EF4-FFF2-40B4-BE49-F238E27FC236}">
                <a16:creationId xmlns:a16="http://schemas.microsoft.com/office/drawing/2014/main" id="{EB5F0636-92B6-47CE-AF0E-0B0A243C6F09}"/>
              </a:ext>
            </a:extLst>
          </p:cNvPr>
          <p:cNvSpPr txBox="1"/>
          <p:nvPr/>
        </p:nvSpPr>
        <p:spPr>
          <a:xfrm>
            <a:off x="1615109" y="1619903"/>
            <a:ext cx="5913782" cy="1200329"/>
          </a:xfrm>
          <a:prstGeom prst="rect">
            <a:avLst/>
          </a:prstGeom>
          <a:noFill/>
        </p:spPr>
        <p:txBody>
          <a:bodyPr wrap="square" rtlCol="0">
            <a:spAutoFit/>
          </a:bodyPr>
          <a:lstStyle/>
          <a:p>
            <a:pPr algn="ctr"/>
            <a:r>
              <a:rPr lang="en-US" sz="3600" b="1" dirty="0">
                <a:solidFill>
                  <a:schemeClr val="tx2">
                    <a:lumMod val="10000"/>
                  </a:schemeClr>
                </a:solidFill>
                <a:latin typeface="Goudy Old Style" panose="02020502050305020303" pitchFamily="18" charset="0"/>
              </a:rPr>
              <a:t>Next Provider Meeting</a:t>
            </a:r>
          </a:p>
          <a:p>
            <a:pPr algn="ctr"/>
            <a:r>
              <a:rPr lang="en-US" sz="3600" b="1" dirty="0">
                <a:solidFill>
                  <a:schemeClr val="tx2">
                    <a:lumMod val="10000"/>
                  </a:schemeClr>
                </a:solidFill>
                <a:latin typeface="Goudy Old Style" panose="02020502050305020303" pitchFamily="18" charset="0"/>
              </a:rPr>
              <a:t>January 11, 2023 </a:t>
            </a:r>
          </a:p>
        </p:txBody>
      </p:sp>
      <p:sp>
        <p:nvSpPr>
          <p:cNvPr id="4" name="Google Shape;347;p34">
            <a:extLst>
              <a:ext uri="{FF2B5EF4-FFF2-40B4-BE49-F238E27FC236}">
                <a16:creationId xmlns:a16="http://schemas.microsoft.com/office/drawing/2014/main" id="{F65CE5AB-916B-4388-A5B1-249AC4886A24}"/>
              </a:ext>
            </a:extLst>
          </p:cNvPr>
          <p:cNvSpPr txBox="1">
            <a:spLocks/>
          </p:cNvSpPr>
          <p:nvPr/>
        </p:nvSpPr>
        <p:spPr>
          <a:xfrm>
            <a:off x="8633003" y="4686005"/>
            <a:ext cx="328118" cy="2687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33</a:t>
            </a:fld>
            <a:endParaRPr lang="en" dirty="0"/>
          </a:p>
        </p:txBody>
      </p:sp>
      <p:sp>
        <p:nvSpPr>
          <p:cNvPr id="5" name="Rectangle 4">
            <a:extLst>
              <a:ext uri="{FF2B5EF4-FFF2-40B4-BE49-F238E27FC236}">
                <a16:creationId xmlns:a16="http://schemas.microsoft.com/office/drawing/2014/main" id="{51308D71-6FD9-4D65-9316-EC8402BC41E0}"/>
              </a:ext>
            </a:extLst>
          </p:cNvPr>
          <p:cNvSpPr/>
          <p:nvPr/>
        </p:nvSpPr>
        <p:spPr>
          <a:xfrm>
            <a:off x="1528071" y="2971375"/>
            <a:ext cx="645561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tx2">
                    <a:lumMod val="10000"/>
                  </a:schemeClr>
                </a:solidFill>
                <a:effectLst/>
              </a:rPr>
              <a:t>See you Next Year!</a:t>
            </a:r>
          </a:p>
        </p:txBody>
      </p:sp>
    </p:spTree>
    <p:extLst>
      <p:ext uri="{BB962C8B-B14F-4D97-AF65-F5344CB8AC3E}">
        <p14:creationId xmlns:p14="http://schemas.microsoft.com/office/powerpoint/2010/main" val="3955097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9A894-8F70-423F-A0EA-54D64CDAB667}"/>
              </a:ext>
            </a:extLst>
          </p:cNvPr>
          <p:cNvSpPr>
            <a:spLocks noGrp="1"/>
          </p:cNvSpPr>
          <p:nvPr>
            <p:ph type="sldNum" idx="4294967295"/>
          </p:nvPr>
        </p:nvSpPr>
        <p:spPr>
          <a:xfrm>
            <a:off x="8379229" y="4612152"/>
            <a:ext cx="544387" cy="355949"/>
          </a:xfrm>
        </p:spPr>
        <p:txBody>
          <a:bodyPr/>
          <a:lstStyle/>
          <a:p>
            <a:pPr marL="0" lvl="0" indent="0" algn="r" rtl="0">
              <a:spcBef>
                <a:spcPts val="0"/>
              </a:spcBef>
              <a:spcAft>
                <a:spcPts val="0"/>
              </a:spcAft>
              <a:buNone/>
            </a:pPr>
            <a:fld id="{00000000-1234-1234-1234-123412341234}" type="slidenum">
              <a:rPr lang="en" smtClean="0">
                <a:solidFill>
                  <a:schemeClr val="accent1"/>
                </a:solidFill>
              </a:rPr>
              <a:t>4</a:t>
            </a:fld>
            <a:endParaRPr lang="en" dirty="0">
              <a:solidFill>
                <a:schemeClr val="accent1"/>
              </a:solidFill>
            </a:endParaRPr>
          </a:p>
        </p:txBody>
      </p:sp>
      <p:pic>
        <p:nvPicPr>
          <p:cNvPr id="6" name="Picture 5">
            <a:extLst>
              <a:ext uri="{FF2B5EF4-FFF2-40B4-BE49-F238E27FC236}">
                <a16:creationId xmlns:a16="http://schemas.microsoft.com/office/drawing/2014/main" id="{AC439AD9-1AEB-44CB-959D-1656E957274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012969" y="1861541"/>
            <a:ext cx="2798045" cy="2798045"/>
          </a:xfrm>
          <a:prstGeom prst="rect">
            <a:avLst/>
          </a:prstGeom>
        </p:spPr>
      </p:pic>
      <p:sp>
        <p:nvSpPr>
          <p:cNvPr id="3" name="TextBox 2">
            <a:extLst>
              <a:ext uri="{FF2B5EF4-FFF2-40B4-BE49-F238E27FC236}">
                <a16:creationId xmlns:a16="http://schemas.microsoft.com/office/drawing/2014/main" id="{3EFAD381-D4D3-4AAF-BB28-36F4973A4E6A}"/>
              </a:ext>
            </a:extLst>
          </p:cNvPr>
          <p:cNvSpPr txBox="1"/>
          <p:nvPr/>
        </p:nvSpPr>
        <p:spPr>
          <a:xfrm>
            <a:off x="309219" y="2263971"/>
            <a:ext cx="3699163" cy="307777"/>
          </a:xfrm>
          <a:prstGeom prst="rect">
            <a:avLst/>
          </a:prstGeom>
          <a:noFill/>
        </p:spPr>
        <p:txBody>
          <a:bodyPr wrap="square" rtlCol="0">
            <a:spAutoFit/>
          </a:bodyPr>
          <a:lstStyle/>
          <a:p>
            <a:r>
              <a:rPr lang="en-US" dirty="0"/>
              <a:t>Marlin </a:t>
            </a:r>
            <a:r>
              <a:rPr lang="en-US" dirty="0" err="1"/>
              <a:t>McPeters</a:t>
            </a:r>
            <a:r>
              <a:rPr lang="en-US" dirty="0"/>
              <a:t>- Accessible Homes</a:t>
            </a:r>
          </a:p>
        </p:txBody>
      </p:sp>
      <p:sp>
        <p:nvSpPr>
          <p:cNvPr id="4" name="TextBox 3">
            <a:extLst>
              <a:ext uri="{FF2B5EF4-FFF2-40B4-BE49-F238E27FC236}">
                <a16:creationId xmlns:a16="http://schemas.microsoft.com/office/drawing/2014/main" id="{DBC424BB-3C6D-463C-8C03-DA463B8379B9}"/>
              </a:ext>
            </a:extLst>
          </p:cNvPr>
          <p:cNvSpPr txBox="1"/>
          <p:nvPr/>
        </p:nvSpPr>
        <p:spPr>
          <a:xfrm>
            <a:off x="661077" y="2783039"/>
            <a:ext cx="2798045" cy="307777"/>
          </a:xfrm>
          <a:prstGeom prst="rect">
            <a:avLst/>
          </a:prstGeom>
          <a:noFill/>
        </p:spPr>
        <p:txBody>
          <a:bodyPr wrap="square" rtlCol="0">
            <a:spAutoFit/>
          </a:bodyPr>
          <a:lstStyle/>
          <a:p>
            <a:r>
              <a:rPr lang="en-US" dirty="0"/>
              <a:t>Maura </a:t>
            </a:r>
            <a:r>
              <a:rPr lang="en-US" dirty="0" err="1"/>
              <a:t>Zalik</a:t>
            </a:r>
            <a:r>
              <a:rPr lang="en-US" dirty="0"/>
              <a:t>- Active Day</a:t>
            </a:r>
          </a:p>
        </p:txBody>
      </p:sp>
      <p:sp>
        <p:nvSpPr>
          <p:cNvPr id="5" name="TextBox 4">
            <a:extLst>
              <a:ext uri="{FF2B5EF4-FFF2-40B4-BE49-F238E27FC236}">
                <a16:creationId xmlns:a16="http://schemas.microsoft.com/office/drawing/2014/main" id="{93A99752-95B3-4F92-8DAB-D3D306C17C50}"/>
              </a:ext>
            </a:extLst>
          </p:cNvPr>
          <p:cNvSpPr txBox="1"/>
          <p:nvPr/>
        </p:nvSpPr>
        <p:spPr>
          <a:xfrm>
            <a:off x="309219" y="3307889"/>
            <a:ext cx="3093339" cy="307777"/>
          </a:xfrm>
          <a:prstGeom prst="rect">
            <a:avLst/>
          </a:prstGeom>
          <a:noFill/>
        </p:spPr>
        <p:txBody>
          <a:bodyPr wrap="square" rtlCol="0">
            <a:spAutoFit/>
          </a:bodyPr>
          <a:lstStyle/>
          <a:p>
            <a:r>
              <a:rPr lang="en-US" dirty="0"/>
              <a:t>Leo Sean </a:t>
            </a:r>
            <a:r>
              <a:rPr lang="en-US" dirty="0" err="1"/>
              <a:t>Talikka</a:t>
            </a:r>
            <a:r>
              <a:rPr lang="en-US" dirty="0"/>
              <a:t>- Brighter Horizons</a:t>
            </a:r>
          </a:p>
        </p:txBody>
      </p:sp>
      <p:sp>
        <p:nvSpPr>
          <p:cNvPr id="7" name="Rectangle 6">
            <a:extLst>
              <a:ext uri="{FF2B5EF4-FFF2-40B4-BE49-F238E27FC236}">
                <a16:creationId xmlns:a16="http://schemas.microsoft.com/office/drawing/2014/main" id="{1701C2FB-53F1-41A6-92CC-8DE978D7A852}"/>
              </a:ext>
            </a:extLst>
          </p:cNvPr>
          <p:cNvSpPr/>
          <p:nvPr/>
        </p:nvSpPr>
        <p:spPr>
          <a:xfrm>
            <a:off x="1469573" y="938211"/>
            <a:ext cx="595547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DSP of the Month</a:t>
            </a:r>
          </a:p>
        </p:txBody>
      </p:sp>
      <p:pic>
        <p:nvPicPr>
          <p:cNvPr id="9" name="Picture 8">
            <a:extLst>
              <a:ext uri="{FF2B5EF4-FFF2-40B4-BE49-F238E27FC236}">
                <a16:creationId xmlns:a16="http://schemas.microsoft.com/office/drawing/2014/main" id="{9D99656E-F5AE-4B44-874A-0E3D4DF9D59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61077" y="3826957"/>
            <a:ext cx="2499365" cy="963170"/>
          </a:xfrm>
          <a:prstGeom prst="rect">
            <a:avLst/>
          </a:prstGeom>
        </p:spPr>
      </p:pic>
    </p:spTree>
    <p:extLst>
      <p:ext uri="{BB962C8B-B14F-4D97-AF65-F5344CB8AC3E}">
        <p14:creationId xmlns:p14="http://schemas.microsoft.com/office/powerpoint/2010/main" val="18361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9F83BB-287A-43D4-9A27-939FF8F6A20E}"/>
              </a:ext>
            </a:extLst>
          </p:cNvPr>
          <p:cNvSpPr>
            <a:spLocks noGrp="1"/>
          </p:cNvSpPr>
          <p:nvPr>
            <p:ph type="body" idx="1"/>
          </p:nvPr>
        </p:nvSpPr>
        <p:spPr>
          <a:xfrm>
            <a:off x="2374275" y="1128288"/>
            <a:ext cx="4678867" cy="732099"/>
          </a:xfrm>
        </p:spPr>
        <p:txBody>
          <a:bodyPr/>
          <a:lstStyle/>
          <a:p>
            <a:pPr marL="50800" indent="0">
              <a:buNone/>
            </a:pPr>
            <a:r>
              <a:rPr lang="en-US" dirty="0"/>
              <a:t>County Board Updates</a:t>
            </a:r>
          </a:p>
          <a:p>
            <a:pPr marL="50800" indent="0">
              <a:buNone/>
            </a:pPr>
            <a:endParaRPr lang="en-US" sz="1600" i="1" dirty="0"/>
          </a:p>
        </p:txBody>
      </p:sp>
      <p:sp>
        <p:nvSpPr>
          <p:cNvPr id="3" name="Slide Number Placeholder 2">
            <a:extLst>
              <a:ext uri="{FF2B5EF4-FFF2-40B4-BE49-F238E27FC236}">
                <a16:creationId xmlns:a16="http://schemas.microsoft.com/office/drawing/2014/main" id="{A82C725D-C4CF-42D0-8172-0BC364735CC1}"/>
              </a:ext>
            </a:extLst>
          </p:cNvPr>
          <p:cNvSpPr>
            <a:spLocks noGrp="1"/>
          </p:cNvSpPr>
          <p:nvPr>
            <p:ph type="sldNum" idx="12"/>
          </p:nvPr>
        </p:nvSpPr>
        <p:spPr>
          <a:xfrm>
            <a:off x="8387066" y="4619965"/>
            <a:ext cx="548700" cy="393600"/>
          </a:xfrm>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6" name="Picture 5">
            <a:extLst>
              <a:ext uri="{FF2B5EF4-FFF2-40B4-BE49-F238E27FC236}">
                <a16:creationId xmlns:a16="http://schemas.microsoft.com/office/drawing/2014/main" id="{481B58D9-9431-41C9-867F-964DAC4F9267}"/>
              </a:ext>
            </a:extLst>
          </p:cNvPr>
          <p:cNvPicPr>
            <a:picLocks noChangeAspect="1"/>
          </p:cNvPicPr>
          <p:nvPr/>
        </p:nvPicPr>
        <p:blipFill>
          <a:blip r:embed="rId3"/>
          <a:stretch>
            <a:fillRect/>
          </a:stretch>
        </p:blipFill>
        <p:spPr>
          <a:xfrm>
            <a:off x="1091046" y="637862"/>
            <a:ext cx="1283229" cy="1335124"/>
          </a:xfrm>
          <a:prstGeom prst="rect">
            <a:avLst/>
          </a:prstGeom>
        </p:spPr>
      </p:pic>
      <p:sp>
        <p:nvSpPr>
          <p:cNvPr id="4" name="TextBox 3">
            <a:extLst>
              <a:ext uri="{FF2B5EF4-FFF2-40B4-BE49-F238E27FC236}">
                <a16:creationId xmlns:a16="http://schemas.microsoft.com/office/drawing/2014/main" id="{BE22FAB9-18A7-4248-A474-2A1F77927EE4}"/>
              </a:ext>
            </a:extLst>
          </p:cNvPr>
          <p:cNvSpPr txBox="1"/>
          <p:nvPr/>
        </p:nvSpPr>
        <p:spPr>
          <a:xfrm>
            <a:off x="2565468" y="1860387"/>
            <a:ext cx="4601770" cy="2769989"/>
          </a:xfrm>
          <a:prstGeom prst="rect">
            <a:avLst/>
          </a:prstGeom>
          <a:noFill/>
        </p:spPr>
        <p:txBody>
          <a:bodyPr wrap="square" rtlCol="0">
            <a:spAutoFit/>
          </a:bodyPr>
          <a:lstStyle/>
          <a:p>
            <a:pPr marL="285750" indent="-285750">
              <a:buFont typeface="Arial" panose="020B0604020202020204" pitchFamily="34" charset="0"/>
              <a:buChar char="•"/>
            </a:pPr>
            <a:r>
              <a:rPr lang="en-US" sz="2000" dirty="0"/>
              <a:t>2024 Campaigns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ACBDD Holiday Shut Down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Rate Increases </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Winter Weather Policies</a:t>
            </a:r>
          </a:p>
          <a:p>
            <a:endParaRPr lang="en-US" sz="20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70334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93279A-6DB2-49E0-B948-2D5BB9FFD9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9" name="Google Shape;93;p13">
            <a:extLst>
              <a:ext uri="{FF2B5EF4-FFF2-40B4-BE49-F238E27FC236}">
                <a16:creationId xmlns:a16="http://schemas.microsoft.com/office/drawing/2014/main" id="{E28AA68F-28D0-459A-847F-9A9427B4EE81}"/>
              </a:ext>
            </a:extLst>
          </p:cNvPr>
          <p:cNvSpPr txBox="1">
            <a:spLocks/>
          </p:cNvSpPr>
          <p:nvPr/>
        </p:nvSpPr>
        <p:spPr>
          <a:xfrm>
            <a:off x="-159922" y="4639018"/>
            <a:ext cx="549275" cy="3937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solidFill>
                  <a:schemeClr val="accent1">
                    <a:lumMod val="60000"/>
                    <a:lumOff val="40000"/>
                  </a:schemeClr>
                </a:solidFill>
              </a:rPr>
              <a:pPr/>
              <a:t>6</a:t>
            </a:fld>
            <a:endParaRPr lang="en" dirty="0">
              <a:solidFill>
                <a:schemeClr val="accent1">
                  <a:lumMod val="60000"/>
                  <a:lumOff val="40000"/>
                </a:schemeClr>
              </a:solidFill>
            </a:endParaRPr>
          </a:p>
        </p:txBody>
      </p:sp>
      <p:sp>
        <p:nvSpPr>
          <p:cNvPr id="3" name="Rectangle 2">
            <a:extLst>
              <a:ext uri="{FF2B5EF4-FFF2-40B4-BE49-F238E27FC236}">
                <a16:creationId xmlns:a16="http://schemas.microsoft.com/office/drawing/2014/main" id="{0069507A-CE3F-4856-8927-1F2DFF5C67D7}"/>
              </a:ext>
            </a:extLst>
          </p:cNvPr>
          <p:cNvSpPr/>
          <p:nvPr/>
        </p:nvSpPr>
        <p:spPr>
          <a:xfrm>
            <a:off x="3121720" y="380802"/>
            <a:ext cx="6124352" cy="4347344"/>
          </a:xfrm>
          <a:prstGeom prst="rect">
            <a:avLst/>
          </a:prstGeom>
        </p:spPr>
        <p:txBody>
          <a:bodyPr wrap="square">
            <a:spAutoFit/>
          </a:bodyPr>
          <a:lstStyle/>
          <a:p>
            <a:r>
              <a:rPr lang="en-US" u="sng" dirty="0">
                <a:effectLst>
                  <a:outerShdw blurRad="38100" dist="38100" dir="2700000" algn="tl">
                    <a:srgbClr val="000000">
                      <a:alpha val="43137"/>
                    </a:srgbClr>
                  </a:outerShdw>
                </a:effectLst>
              </a:rPr>
              <a:t>2023 Campaign- Provider Meetings.</a:t>
            </a:r>
          </a:p>
          <a:p>
            <a:endParaRPr lang="en-US" sz="1050" dirty="0"/>
          </a:p>
          <a:p>
            <a:r>
              <a:rPr lang="en-US" sz="1050" dirty="0"/>
              <a:t>January 11, 2024-</a:t>
            </a:r>
          </a:p>
          <a:p>
            <a:endParaRPr lang="en-US" sz="1050" dirty="0"/>
          </a:p>
          <a:p>
            <a:r>
              <a:rPr lang="en-US" sz="1050" dirty="0"/>
              <a:t>February 8, 2024- Technology- ATV</a:t>
            </a:r>
          </a:p>
          <a:p>
            <a:endParaRPr lang="en-US" sz="1050" dirty="0"/>
          </a:p>
          <a:p>
            <a:r>
              <a:rPr lang="en-US" sz="1050" dirty="0"/>
              <a:t>March 14, 2024- DD Awareness</a:t>
            </a:r>
          </a:p>
          <a:p>
            <a:endParaRPr lang="en-US" sz="1050" dirty="0"/>
          </a:p>
          <a:p>
            <a:r>
              <a:rPr lang="en-US" sz="1050" dirty="0"/>
              <a:t>April 11, 2024-</a:t>
            </a:r>
          </a:p>
          <a:p>
            <a:endParaRPr lang="en-US" sz="1050" dirty="0"/>
          </a:p>
          <a:p>
            <a:r>
              <a:rPr lang="en-US" sz="1050" dirty="0">
                <a:highlight>
                  <a:srgbClr val="FF00FF"/>
                </a:highlight>
              </a:rPr>
              <a:t>May 9, 2024 -Accessibility and Inclusion- Technology Day</a:t>
            </a:r>
          </a:p>
          <a:p>
            <a:endParaRPr lang="en-US" sz="1050" dirty="0"/>
          </a:p>
          <a:p>
            <a:r>
              <a:rPr lang="en-US" sz="1050" dirty="0">
                <a:highlight>
                  <a:srgbClr val="00FF00"/>
                </a:highlight>
              </a:rPr>
              <a:t>June 13, 2024- Resource Fair</a:t>
            </a:r>
          </a:p>
          <a:p>
            <a:endParaRPr lang="en-US" sz="1050" dirty="0"/>
          </a:p>
          <a:p>
            <a:r>
              <a:rPr lang="en-US" sz="1050" dirty="0"/>
              <a:t>July 11, 2024-</a:t>
            </a:r>
          </a:p>
          <a:p>
            <a:endParaRPr lang="en-US" sz="1050" dirty="0"/>
          </a:p>
          <a:p>
            <a:r>
              <a:rPr lang="en-US" sz="1050" dirty="0"/>
              <a:t>August 8, 2024-</a:t>
            </a:r>
          </a:p>
          <a:p>
            <a:endParaRPr lang="en-US" sz="1050" dirty="0"/>
          </a:p>
          <a:p>
            <a:r>
              <a:rPr lang="en-US" sz="1050" dirty="0">
                <a:highlight>
                  <a:srgbClr val="FFFF00"/>
                </a:highlight>
              </a:rPr>
              <a:t>September 12, 2024- DSP Appreciation MONTH</a:t>
            </a:r>
          </a:p>
          <a:p>
            <a:endParaRPr lang="en-US" sz="1050" dirty="0"/>
          </a:p>
          <a:p>
            <a:r>
              <a:rPr lang="en-US" sz="1050" dirty="0"/>
              <a:t>October 10, 2024- </a:t>
            </a:r>
          </a:p>
          <a:p>
            <a:endParaRPr lang="en-US" sz="1050" dirty="0"/>
          </a:p>
          <a:p>
            <a:r>
              <a:rPr lang="en-US" sz="1050" dirty="0"/>
              <a:t>November 14, 2024- Gratitude and Reflection- Family appreciation</a:t>
            </a:r>
          </a:p>
          <a:p>
            <a:endParaRPr lang="en-US" sz="1050" dirty="0"/>
          </a:p>
          <a:p>
            <a:r>
              <a:rPr lang="en-US" sz="1050" dirty="0"/>
              <a:t>December 12, 2024 Recap of the past year- Future goals and planning </a:t>
            </a:r>
          </a:p>
        </p:txBody>
      </p:sp>
    </p:spTree>
    <p:extLst>
      <p:ext uri="{BB962C8B-B14F-4D97-AF65-F5344CB8AC3E}">
        <p14:creationId xmlns:p14="http://schemas.microsoft.com/office/powerpoint/2010/main" val="3226433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47;p34">
            <a:extLst>
              <a:ext uri="{FF2B5EF4-FFF2-40B4-BE49-F238E27FC236}">
                <a16:creationId xmlns:a16="http://schemas.microsoft.com/office/drawing/2014/main" id="{86D3FFA4-36C6-4105-A186-82D87E977DEE}"/>
              </a:ext>
            </a:extLst>
          </p:cNvPr>
          <p:cNvSpPr txBox="1">
            <a:spLocks/>
          </p:cNvSpPr>
          <p:nvPr/>
        </p:nvSpPr>
        <p:spPr>
          <a:xfrm>
            <a:off x="8633003" y="4686005"/>
            <a:ext cx="328118" cy="2687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7</a:t>
            </a:fld>
            <a:endParaRPr lang="en" dirty="0"/>
          </a:p>
        </p:txBody>
      </p:sp>
      <p:sp>
        <p:nvSpPr>
          <p:cNvPr id="5" name="Rectangle 4">
            <a:extLst>
              <a:ext uri="{FF2B5EF4-FFF2-40B4-BE49-F238E27FC236}">
                <a16:creationId xmlns:a16="http://schemas.microsoft.com/office/drawing/2014/main" id="{08328145-6543-4150-A5A3-6503265F50D0}"/>
              </a:ext>
            </a:extLst>
          </p:cNvPr>
          <p:cNvSpPr/>
          <p:nvPr/>
        </p:nvSpPr>
        <p:spPr>
          <a:xfrm>
            <a:off x="1622878" y="1289653"/>
            <a:ext cx="6313517" cy="1077218"/>
          </a:xfrm>
          <a:prstGeom prst="rect">
            <a:avLst/>
          </a:prstGeom>
        </p:spPr>
        <p:txBody>
          <a:bodyPr wrap="square">
            <a:spAutoFit/>
          </a:bodyPr>
          <a:lstStyle/>
          <a:p>
            <a:r>
              <a:rPr lang="en-US" sz="1600" dirty="0"/>
              <a:t>On November 7, 2023, Ohio became the twenty-fourth state to legalize adult use (recreational) cannabis. Issue 2, a citizen-initiated statute, passed with about 57% of the vote.  This became effective on December 7, 2023</a:t>
            </a:r>
            <a:r>
              <a:rPr lang="en-US" dirty="0"/>
              <a:t>.</a:t>
            </a:r>
          </a:p>
        </p:txBody>
      </p:sp>
      <p:sp>
        <p:nvSpPr>
          <p:cNvPr id="7" name="TextBox 6">
            <a:extLst>
              <a:ext uri="{FF2B5EF4-FFF2-40B4-BE49-F238E27FC236}">
                <a16:creationId xmlns:a16="http://schemas.microsoft.com/office/drawing/2014/main" id="{93F712E5-AD41-4E26-9125-DF222DDFB7FB}"/>
              </a:ext>
            </a:extLst>
          </p:cNvPr>
          <p:cNvSpPr txBox="1"/>
          <p:nvPr/>
        </p:nvSpPr>
        <p:spPr>
          <a:xfrm>
            <a:off x="2302624" y="461265"/>
            <a:ext cx="4411491" cy="707886"/>
          </a:xfrm>
          <a:prstGeom prst="rect">
            <a:avLst/>
          </a:prstGeom>
          <a:noFill/>
        </p:spPr>
        <p:txBody>
          <a:bodyPr wrap="square" rtlCol="0">
            <a:spAutoFit/>
          </a:bodyPr>
          <a:lstStyle/>
          <a:p>
            <a:r>
              <a:rPr lang="en-US" sz="4000" dirty="0"/>
              <a:t>What is ISSUE 2?</a:t>
            </a:r>
          </a:p>
        </p:txBody>
      </p:sp>
      <p:sp>
        <p:nvSpPr>
          <p:cNvPr id="6" name="Rectangle 5">
            <a:extLst>
              <a:ext uri="{FF2B5EF4-FFF2-40B4-BE49-F238E27FC236}">
                <a16:creationId xmlns:a16="http://schemas.microsoft.com/office/drawing/2014/main" id="{1D0EEC06-A335-41A5-B83F-255F1B5F0ED1}"/>
              </a:ext>
            </a:extLst>
          </p:cNvPr>
          <p:cNvSpPr/>
          <p:nvPr/>
        </p:nvSpPr>
        <p:spPr>
          <a:xfrm>
            <a:off x="1147157" y="2421136"/>
            <a:ext cx="7813964" cy="2308324"/>
          </a:xfrm>
          <a:prstGeom prst="rect">
            <a:avLst/>
          </a:prstGeom>
        </p:spPr>
        <p:txBody>
          <a:bodyPr wrap="square">
            <a:spAutoFit/>
          </a:bodyPr>
          <a:lstStyle/>
          <a:p>
            <a:r>
              <a:rPr lang="en-US" sz="1800" dirty="0"/>
              <a:t>Issue 2 permits adults over the age of 21 to buy from a state-licensed source and possess up to 2.5 ounces of cannabis and to grow cannabis at home. The law also establishes the Division of Cannabis Control within the Department of Commerce, which will regulate and license where cannabis can be commercially cultivated, tested, and sold. It is expected that the regulatory scheme will not be established until 2024. Marijuana sales will be taxed at 10%, with the revenue directed toward a cannabis social equity and jobs program.</a:t>
            </a:r>
          </a:p>
        </p:txBody>
      </p:sp>
      <p:cxnSp>
        <p:nvCxnSpPr>
          <p:cNvPr id="9" name="Straight Connector 8">
            <a:extLst>
              <a:ext uri="{FF2B5EF4-FFF2-40B4-BE49-F238E27FC236}">
                <a16:creationId xmlns:a16="http://schemas.microsoft.com/office/drawing/2014/main" id="{CE7F30F2-4B77-4423-9009-68815298AB07}"/>
              </a:ext>
            </a:extLst>
          </p:cNvPr>
          <p:cNvCxnSpPr>
            <a:cxnSpLocks/>
          </p:cNvCxnSpPr>
          <p:nvPr/>
        </p:nvCxnSpPr>
        <p:spPr>
          <a:xfrm>
            <a:off x="1088335" y="2366871"/>
            <a:ext cx="75446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601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9A894-8F70-423F-A0EA-54D64CDAB667}"/>
              </a:ext>
            </a:extLst>
          </p:cNvPr>
          <p:cNvSpPr>
            <a:spLocks noGrp="1"/>
          </p:cNvSpPr>
          <p:nvPr>
            <p:ph type="sldNum" idx="4294967295"/>
          </p:nvPr>
        </p:nvSpPr>
        <p:spPr>
          <a:xfrm>
            <a:off x="8407592" y="4592438"/>
            <a:ext cx="549275" cy="393700"/>
          </a:xfrm>
        </p:spPr>
        <p:txBody>
          <a:bodyPr/>
          <a:lstStyle/>
          <a:p>
            <a:pPr marL="0" lvl="0" indent="0" algn="r" rtl="0">
              <a:spcBef>
                <a:spcPts val="0"/>
              </a:spcBef>
              <a:spcAft>
                <a:spcPts val="0"/>
              </a:spcAft>
              <a:buNone/>
            </a:pPr>
            <a:fld id="{00000000-1234-1234-1234-123412341234}" type="slidenum">
              <a:rPr lang="en" smtClean="0">
                <a:solidFill>
                  <a:schemeClr val="accent1"/>
                </a:solidFill>
              </a:rPr>
              <a:t>8</a:t>
            </a:fld>
            <a:endParaRPr lang="en" dirty="0">
              <a:solidFill>
                <a:schemeClr val="accent1"/>
              </a:solidFill>
            </a:endParaRPr>
          </a:p>
        </p:txBody>
      </p:sp>
      <p:sp>
        <p:nvSpPr>
          <p:cNvPr id="7" name="Rectangle 6">
            <a:extLst>
              <a:ext uri="{FF2B5EF4-FFF2-40B4-BE49-F238E27FC236}">
                <a16:creationId xmlns:a16="http://schemas.microsoft.com/office/drawing/2014/main" id="{29C78456-F197-4A00-9C8F-A09AA2AF65C9}"/>
              </a:ext>
            </a:extLst>
          </p:cNvPr>
          <p:cNvSpPr/>
          <p:nvPr/>
        </p:nvSpPr>
        <p:spPr>
          <a:xfrm>
            <a:off x="313083" y="2571750"/>
            <a:ext cx="8643783" cy="1200329"/>
          </a:xfrm>
          <a:prstGeom prst="rect">
            <a:avLst/>
          </a:prstGeom>
        </p:spPr>
        <p:txBody>
          <a:bodyPr wrap="square">
            <a:spAutoFit/>
          </a:bodyPr>
          <a:lstStyle/>
          <a:p>
            <a:r>
              <a:rPr lang="en-US" sz="2400" dirty="0"/>
              <a:t>Issue 2 protects employers’ ability to manage their workplaces and employees similar to the employer protections in the Ohio Medical Marijuana Law. </a:t>
            </a:r>
          </a:p>
        </p:txBody>
      </p:sp>
      <p:sp>
        <p:nvSpPr>
          <p:cNvPr id="8" name="Rectangle 7">
            <a:extLst>
              <a:ext uri="{FF2B5EF4-FFF2-40B4-BE49-F238E27FC236}">
                <a16:creationId xmlns:a16="http://schemas.microsoft.com/office/drawing/2014/main" id="{6D444719-A536-42B3-B233-3952770A20D0}"/>
              </a:ext>
            </a:extLst>
          </p:cNvPr>
          <p:cNvSpPr/>
          <p:nvPr/>
        </p:nvSpPr>
        <p:spPr>
          <a:xfrm>
            <a:off x="680492" y="1411816"/>
            <a:ext cx="7600157"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Ho</a:t>
            </a:r>
            <a:r>
              <a:rPr lang="en-US" sz="4000" dirty="0">
                <a:ln w="0"/>
                <a:solidFill>
                  <a:schemeClr val="accent1"/>
                </a:solidFill>
                <a:effectLst>
                  <a:outerShdw blurRad="38100" dist="25400" dir="5400000" algn="ctr" rotWithShape="0">
                    <a:srgbClr val="6E747A">
                      <a:alpha val="43000"/>
                    </a:srgbClr>
                  </a:outerShdw>
                </a:effectLst>
              </a:rPr>
              <a:t>w does this affect employers?</a:t>
            </a:r>
            <a:endParaRPr lang="en-US" sz="4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80938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13" name="Picture 12">
            <a:extLst>
              <a:ext uri="{FF2B5EF4-FFF2-40B4-BE49-F238E27FC236}">
                <a16:creationId xmlns:a16="http://schemas.microsoft.com/office/drawing/2014/main" id="{2B41774B-AB34-483C-A575-797A272DFA4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29883" y="947984"/>
            <a:ext cx="1416281" cy="1416281"/>
          </a:xfrm>
          <a:prstGeom prst="rect">
            <a:avLst/>
          </a:prstGeom>
        </p:spPr>
      </p:pic>
      <p:sp>
        <p:nvSpPr>
          <p:cNvPr id="93" name="Google Shape;93;p13"/>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accent1">
                    <a:lumMod val="60000"/>
                    <a:lumOff val="40000"/>
                  </a:schemeClr>
                </a:solidFill>
              </a:rPr>
              <a:t>9</a:t>
            </a:fld>
            <a:endParaRPr dirty="0">
              <a:solidFill>
                <a:schemeClr val="accent1">
                  <a:lumMod val="60000"/>
                  <a:lumOff val="40000"/>
                </a:schemeClr>
              </a:solidFill>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1E4C2BB0-7404-45AE-ABB8-50763EF08530}"/>
                  </a:ext>
                </a:extLst>
              </p14:cNvPr>
              <p14:cNvContentPartPr/>
              <p14:nvPr/>
            </p14:nvContentPartPr>
            <p14:xfrm>
              <a:off x="8575887" y="463495"/>
              <a:ext cx="360" cy="360"/>
            </p14:xfrm>
          </p:contentPart>
        </mc:Choice>
        <mc:Fallback xmlns="">
          <p:pic>
            <p:nvPicPr>
              <p:cNvPr id="2" name="Ink 1">
                <a:extLst>
                  <a:ext uri="{FF2B5EF4-FFF2-40B4-BE49-F238E27FC236}">
                    <a16:creationId xmlns:a16="http://schemas.microsoft.com/office/drawing/2014/main" id="{1E4C2BB0-7404-45AE-ABB8-50763EF08530}"/>
                  </a:ext>
                </a:extLst>
              </p:cNvPr>
              <p:cNvPicPr/>
              <p:nvPr/>
            </p:nvPicPr>
            <p:blipFill>
              <a:blip r:embed="rId6"/>
              <a:stretch>
                <a:fillRect/>
              </a:stretch>
            </p:blipFill>
            <p:spPr>
              <a:xfrm>
                <a:off x="8566887" y="4548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EFD70BE0-0130-484D-8123-4C9445EF9EE4}"/>
                  </a:ext>
                </a:extLst>
              </p14:cNvPr>
              <p14:cNvContentPartPr/>
              <p14:nvPr/>
            </p14:nvContentPartPr>
            <p14:xfrm>
              <a:off x="8374647" y="158935"/>
              <a:ext cx="360" cy="360"/>
            </p14:xfrm>
          </p:contentPart>
        </mc:Choice>
        <mc:Fallback xmlns="">
          <p:pic>
            <p:nvPicPr>
              <p:cNvPr id="3" name="Ink 2">
                <a:extLst>
                  <a:ext uri="{FF2B5EF4-FFF2-40B4-BE49-F238E27FC236}">
                    <a16:creationId xmlns:a16="http://schemas.microsoft.com/office/drawing/2014/main" id="{EFD70BE0-0130-484D-8123-4C9445EF9EE4}"/>
                  </a:ext>
                </a:extLst>
              </p:cNvPr>
              <p:cNvPicPr/>
              <p:nvPr/>
            </p:nvPicPr>
            <p:blipFill>
              <a:blip r:embed="rId6"/>
              <a:stretch>
                <a:fillRect/>
              </a:stretch>
            </p:blipFill>
            <p:spPr>
              <a:xfrm>
                <a:off x="8365647" y="149935"/>
                <a:ext cx="18000" cy="18000"/>
              </a:xfrm>
              <a:prstGeom prst="rect">
                <a:avLst/>
              </a:prstGeom>
            </p:spPr>
          </p:pic>
        </mc:Fallback>
      </mc:AlternateContent>
      <p:sp>
        <p:nvSpPr>
          <p:cNvPr id="8" name="TextBox 7">
            <a:extLst>
              <a:ext uri="{FF2B5EF4-FFF2-40B4-BE49-F238E27FC236}">
                <a16:creationId xmlns:a16="http://schemas.microsoft.com/office/drawing/2014/main" id="{7FE0675F-6F77-4586-88C5-A3DABF7B523F}"/>
              </a:ext>
            </a:extLst>
          </p:cNvPr>
          <p:cNvSpPr txBox="1"/>
          <p:nvPr/>
        </p:nvSpPr>
        <p:spPr>
          <a:xfrm>
            <a:off x="805976" y="463495"/>
            <a:ext cx="7189068" cy="800219"/>
          </a:xfrm>
          <a:prstGeom prst="rect">
            <a:avLst/>
          </a:prstGeom>
          <a:noFill/>
        </p:spPr>
        <p:txBody>
          <a:bodyPr wrap="square" rtlCol="0">
            <a:spAutoFit/>
          </a:bodyPr>
          <a:lstStyle/>
          <a:p>
            <a:r>
              <a:rPr lang="en-US" sz="1600" b="1" dirty="0"/>
              <a:t>Does an employer have to accommodate or permit cannabis use now that issue 2 has passed?</a:t>
            </a:r>
          </a:p>
          <a:p>
            <a:endParaRPr lang="en-US" dirty="0"/>
          </a:p>
        </p:txBody>
      </p:sp>
      <p:sp>
        <p:nvSpPr>
          <p:cNvPr id="9" name="TextBox 8">
            <a:extLst>
              <a:ext uri="{FF2B5EF4-FFF2-40B4-BE49-F238E27FC236}">
                <a16:creationId xmlns:a16="http://schemas.microsoft.com/office/drawing/2014/main" id="{729A5A5C-5B29-4002-840B-2D3E3BCE3A24}"/>
              </a:ext>
            </a:extLst>
          </p:cNvPr>
          <p:cNvSpPr txBox="1"/>
          <p:nvPr/>
        </p:nvSpPr>
        <p:spPr>
          <a:xfrm>
            <a:off x="805976" y="943423"/>
            <a:ext cx="7239664" cy="738664"/>
          </a:xfrm>
          <a:prstGeom prst="rect">
            <a:avLst/>
          </a:prstGeom>
          <a:noFill/>
        </p:spPr>
        <p:txBody>
          <a:bodyPr wrap="square" rtlCol="0">
            <a:spAutoFit/>
          </a:bodyPr>
          <a:lstStyle/>
          <a:p>
            <a:pPr algn="ctr"/>
            <a:r>
              <a:rPr lang="en-US" b="1" dirty="0">
                <a:solidFill>
                  <a:srgbClr val="FF0000"/>
                </a:solidFill>
                <a:effectLst>
                  <a:outerShdw blurRad="38100" dist="38100" dir="2700000" algn="tl">
                    <a:srgbClr val="000000">
                      <a:alpha val="43137"/>
                    </a:srgbClr>
                  </a:outerShdw>
                </a:effectLst>
              </a:rPr>
              <a:t>NO</a:t>
            </a:r>
          </a:p>
          <a:p>
            <a:pPr marL="285750" indent="-285750">
              <a:buFont typeface="Arial" panose="020B0604020202020204" pitchFamily="34" charset="0"/>
              <a:buChar char="•"/>
            </a:pPr>
            <a:r>
              <a:rPr lang="en-US" b="1" dirty="0">
                <a:solidFill>
                  <a:srgbClr val="FF0000"/>
                </a:solidFill>
                <a:effectLst>
                  <a:outerShdw blurRad="38100" dist="38100" dir="2700000" algn="tl">
                    <a:srgbClr val="000000">
                      <a:alpha val="43137"/>
                    </a:srgbClr>
                  </a:outerShdw>
                </a:effectLst>
              </a:rPr>
              <a:t>An employer is not required to permit or accommodate and employee’s use, possession, or distribution of cannabis. </a:t>
            </a:r>
            <a:r>
              <a:rPr lang="en-US" sz="1100" dirty="0">
                <a:solidFill>
                  <a:schemeClr val="tx1"/>
                </a:solidFill>
                <a:effectLst>
                  <a:outerShdw blurRad="38100" dist="38100" dir="2700000" algn="tl">
                    <a:srgbClr val="000000">
                      <a:alpha val="43137"/>
                    </a:srgbClr>
                  </a:outerShdw>
                </a:effectLst>
              </a:rPr>
              <a:t>RC3780.35(A)(1)</a:t>
            </a:r>
          </a:p>
        </p:txBody>
      </p:sp>
      <p:sp>
        <p:nvSpPr>
          <p:cNvPr id="10" name="TextBox 9">
            <a:extLst>
              <a:ext uri="{FF2B5EF4-FFF2-40B4-BE49-F238E27FC236}">
                <a16:creationId xmlns:a16="http://schemas.microsoft.com/office/drawing/2014/main" id="{06760672-6290-47C0-8538-DECCC0F6EF6A}"/>
              </a:ext>
            </a:extLst>
          </p:cNvPr>
          <p:cNvSpPr txBox="1"/>
          <p:nvPr/>
        </p:nvSpPr>
        <p:spPr>
          <a:xfrm>
            <a:off x="781936" y="1809654"/>
            <a:ext cx="7189068" cy="584775"/>
          </a:xfrm>
          <a:prstGeom prst="rect">
            <a:avLst/>
          </a:prstGeom>
          <a:noFill/>
        </p:spPr>
        <p:txBody>
          <a:bodyPr wrap="square" rtlCol="0">
            <a:spAutoFit/>
          </a:bodyPr>
          <a:lstStyle/>
          <a:p>
            <a:r>
              <a:rPr lang="en-US" sz="1600" b="1" dirty="0"/>
              <a:t>Can an employer refuse to hire or discharge an employee that is a cannabis user?</a:t>
            </a:r>
          </a:p>
        </p:txBody>
      </p:sp>
      <p:sp>
        <p:nvSpPr>
          <p:cNvPr id="11" name="TextBox 10">
            <a:extLst>
              <a:ext uri="{FF2B5EF4-FFF2-40B4-BE49-F238E27FC236}">
                <a16:creationId xmlns:a16="http://schemas.microsoft.com/office/drawing/2014/main" id="{2007131E-9556-4CE6-8FB4-A6D26F143567}"/>
              </a:ext>
            </a:extLst>
          </p:cNvPr>
          <p:cNvSpPr txBox="1"/>
          <p:nvPr/>
        </p:nvSpPr>
        <p:spPr>
          <a:xfrm>
            <a:off x="781936" y="2394429"/>
            <a:ext cx="7388935" cy="1169551"/>
          </a:xfrm>
          <a:prstGeom prst="rect">
            <a:avLst/>
          </a:prstGeom>
          <a:noFill/>
        </p:spPr>
        <p:txBody>
          <a:bodyPr wrap="square" rtlCol="0">
            <a:spAutoFit/>
          </a:bodyPr>
          <a:lstStyle/>
          <a:p>
            <a:pPr algn="ctr"/>
            <a:r>
              <a:rPr lang="en-US" b="1" dirty="0">
                <a:solidFill>
                  <a:srgbClr val="FF0000"/>
                </a:solidFill>
                <a:effectLst>
                  <a:outerShdw blurRad="38100" dist="38100" dir="2700000" algn="tl">
                    <a:srgbClr val="000000">
                      <a:alpha val="43137"/>
                    </a:srgbClr>
                  </a:outerShdw>
                </a:effectLst>
              </a:rPr>
              <a:t>YES</a:t>
            </a:r>
          </a:p>
          <a:p>
            <a:pPr marL="285750" indent="-285750">
              <a:buFont typeface="Arial" panose="020B0604020202020204" pitchFamily="34" charset="0"/>
              <a:buChar char="•"/>
            </a:pPr>
            <a:r>
              <a:rPr lang="en-US" b="1" dirty="0">
                <a:solidFill>
                  <a:srgbClr val="FF0000"/>
                </a:solidFill>
                <a:effectLst>
                  <a:outerShdw blurRad="38100" dist="38100" dir="2700000" algn="tl">
                    <a:srgbClr val="000000">
                      <a:alpha val="43137"/>
                    </a:srgbClr>
                  </a:outerShdw>
                </a:effectLst>
              </a:rPr>
              <a:t>An employer may refuse to hire, discharge, discipline, or otherwise take an adverse employment action against a person with respect to hire, tenure, terms, conditions, or privilege's of employment because of that person’s use, possession or distribution of medical marijuana. </a:t>
            </a:r>
            <a:r>
              <a:rPr lang="en-US" sz="1100" dirty="0">
                <a:solidFill>
                  <a:schemeClr val="tx1"/>
                </a:solidFill>
                <a:effectLst>
                  <a:outerShdw blurRad="38100" dist="38100" dir="2700000" algn="tl">
                    <a:srgbClr val="000000">
                      <a:alpha val="43137"/>
                    </a:srgbClr>
                  </a:outerShdw>
                </a:effectLst>
              </a:rPr>
              <a:t> RC 3780.35(A)(2)</a:t>
            </a:r>
            <a:endParaRPr lang="en-US"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theme/theme1.xml><?xml version="1.0" encoding="utf-8"?>
<a:theme xmlns:a="http://schemas.openxmlformats.org/drawingml/2006/main" name="Alonso template">
  <a:themeElements>
    <a:clrScheme name="ACBDD Branding Colors">
      <a:dk1>
        <a:srgbClr val="410433"/>
      </a:dk1>
      <a:lt1>
        <a:srgbClr val="FFFFFF"/>
      </a:lt1>
      <a:dk2>
        <a:srgbClr val="9C9194"/>
      </a:dk2>
      <a:lt2>
        <a:srgbClr val="EBE7E4"/>
      </a:lt2>
      <a:accent1>
        <a:srgbClr val="2B3C73"/>
      </a:accent1>
      <a:accent2>
        <a:srgbClr val="008AC6"/>
      </a:accent2>
      <a:accent3>
        <a:srgbClr val="90277D"/>
      </a:accent3>
      <a:accent4>
        <a:srgbClr val="6EAE6E"/>
      </a:accent4>
      <a:accent5>
        <a:srgbClr val="D62E2F"/>
      </a:accent5>
      <a:accent6>
        <a:srgbClr val="FFEB32"/>
      </a:accent6>
      <a:hlink>
        <a:srgbClr val="FF0000"/>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15956</TotalTime>
  <Words>2783</Words>
  <Application>Microsoft Office PowerPoint</Application>
  <PresentationFormat>On-screen Show (16:9)</PresentationFormat>
  <Paragraphs>206</Paragraphs>
  <Slides>33</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Fira Sans Light</vt:lpstr>
      <vt:lpstr>Goudy Old Style</vt:lpstr>
      <vt:lpstr>Wingdings</vt:lpstr>
      <vt:lpstr>Arial Black</vt:lpstr>
      <vt:lpstr>Source Sans Pro</vt:lpstr>
      <vt:lpstr>Fira Sans SemiBold</vt:lpstr>
      <vt:lpstr>Calibri</vt:lpstr>
      <vt:lpstr>Fira Sans Medium</vt:lpstr>
      <vt:lpstr>Arial</vt:lpstr>
      <vt:lpstr>Alonso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Manda A. Jackson</dc:creator>
  <cp:lastModifiedBy>Andrea Klimko</cp:lastModifiedBy>
  <cp:revision>192</cp:revision>
  <cp:lastPrinted>2023-12-14T13:57:42Z</cp:lastPrinted>
  <dcterms:modified xsi:type="dcterms:W3CDTF">2023-12-21T14:16:12Z</dcterms:modified>
</cp:coreProperties>
</file>