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9"/>
  </p:notesMasterIdLst>
  <p:sldIdLst>
    <p:sldId id="256" r:id="rId2"/>
    <p:sldId id="340" r:id="rId3"/>
    <p:sldId id="303" r:id="rId4"/>
    <p:sldId id="315" r:id="rId5"/>
    <p:sldId id="308" r:id="rId6"/>
    <p:sldId id="331" r:id="rId7"/>
    <p:sldId id="346" r:id="rId8"/>
    <p:sldId id="345" r:id="rId9"/>
    <p:sldId id="325" r:id="rId10"/>
    <p:sldId id="341" r:id="rId11"/>
    <p:sldId id="336" r:id="rId12"/>
    <p:sldId id="343" r:id="rId13"/>
    <p:sldId id="318" r:id="rId14"/>
    <p:sldId id="344" r:id="rId15"/>
    <p:sldId id="319" r:id="rId16"/>
    <p:sldId id="339" r:id="rId17"/>
    <p:sldId id="337" r:id="rId18"/>
  </p:sldIdLst>
  <p:sldSz cx="9144000" cy="5143500" type="screen16x9"/>
  <p:notesSz cx="7010400" cy="9296400"/>
  <p:embeddedFontLst>
    <p:embeddedFont>
      <p:font typeface="Arial Black" panose="020B0A04020102020204" pitchFamily="34" charset="0"/>
      <p:bold r:id="rId20"/>
    </p:embeddedFont>
    <p:embeddedFont>
      <p:font typeface="Arial Rounded MT Bold" panose="020F0704030504030204" pitchFamily="34" charset="0"/>
      <p:regular r:id="rId21"/>
    </p:embeddedFont>
    <p:embeddedFont>
      <p:font typeface="Calibri" panose="020F0502020204030204" pitchFamily="34" charset="0"/>
      <p:regular r:id="rId22"/>
      <p:bold r:id="rId23"/>
      <p:italic r:id="rId24"/>
      <p:boldItalic r:id="rId25"/>
    </p:embeddedFont>
    <p:embeddedFont>
      <p:font typeface="Fira Sans Light" panose="020B0604020202020204" charset="0"/>
      <p:regular r:id="rId26"/>
      <p:bold r:id="rId27"/>
      <p:italic r:id="rId28"/>
      <p:boldItalic r:id="rId29"/>
    </p:embeddedFont>
    <p:embeddedFont>
      <p:font typeface="Fira Sans Medium" panose="020B0604020202020204" charset="0"/>
      <p:regular r:id="rId30"/>
      <p:bold r:id="rId31"/>
      <p:italic r:id="rId32"/>
      <p:boldItalic r:id="rId33"/>
    </p:embeddedFont>
    <p:embeddedFont>
      <p:font typeface="Fira Sans SemiBold" panose="020B0604020202020204" charset="0"/>
      <p:regular r:id="rId34"/>
      <p:bold r:id="rId35"/>
      <p:italic r:id="rId36"/>
      <p:boldItalic r:id="rId37"/>
    </p:embeddedFont>
    <p:embeddedFont>
      <p:font typeface="Goudy Old Style" panose="02020502050305020303" pitchFamily="18" charset="0"/>
      <p:regular r:id="rId38"/>
      <p:bold r:id="rId39"/>
      <p:italic r:id="rId40"/>
    </p:embeddedFont>
    <p:embeddedFont>
      <p:font typeface="Source Sans Pro" panose="020B0503030403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13" autoAdjust="0"/>
  </p:normalViewPr>
  <p:slideViewPr>
    <p:cSldViewPr snapToGrid="0">
      <p:cViewPr varScale="1">
        <p:scale>
          <a:sx n="115" d="100"/>
          <a:sy n="115" d="100"/>
        </p:scale>
        <p:origin x="1494"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viewProps" Target="viewProps.xml"/><Relationship Id="rId20" Type="http://schemas.openxmlformats.org/officeDocument/2006/relationships/font" Target="fonts/font1.fntdata"/><Relationship Id="rId41" Type="http://schemas.openxmlformats.org/officeDocument/2006/relationships/font" Target="fonts/font22.fntdata"/></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1T22:17:55.080"/>
    </inkml:context>
    <inkml:brush xml:id="br0">
      <inkml:brushProperty name="width" value="0.05292" units="cm"/>
      <inkml:brushProperty name="height" value="0.05292" units="cm"/>
      <inkml:brushProperty name="color" value="#FF0000"/>
    </inkml:brush>
  </inkml:definitions>
  <inkml:trace contextRef="#ctx0" brushRef="#br0">24844 8189 16575 0,'0'0'1472'0,"0"0"-1168"0,-4-2-304 0,1 1 0 0,3 1 1376 0,0 0 224 0,0 0 32 0,0 0 16 15,0 0-2816-15,0 0-560 0,0 0-128 0,0 0 0 16,0 0 352-16,0 0 80 0,0 0 16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2T17:52:48.748"/>
    </inkml:context>
    <inkml:brush xml:id="br0">
      <inkml:brushProperty name="width" value="0.05292" units="cm"/>
      <inkml:brushProperty name="height" value="0.05292" units="cm"/>
      <inkml:brushProperty name="color" value="#FF0000"/>
    </inkml:brush>
  </inkml:definitions>
  <inkml:trace contextRef="#ctx0" brushRef="#br0">9762 13394 27295 0,'0'3'2432'0,"0"7"-1952"0,1 4-480 0,-1 1-12032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171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045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921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notification of this survey through and email from DSPcomp@dodd.ohio.gov (It is important to check your spam.</a:t>
            </a:r>
          </a:p>
          <a:p>
            <a:r>
              <a:rPr lang="en-US" dirty="0"/>
              <a:t>Any agency that billed DODD for HPC or Adult Day Array in 2023 are included</a:t>
            </a:r>
          </a:p>
          <a:p>
            <a:r>
              <a:rPr lang="en-US" dirty="0"/>
              <a:t>Independent providers and providers that do not provide waiver services are not included</a:t>
            </a:r>
          </a:p>
          <a:p>
            <a:r>
              <a:rPr lang="en-US" dirty="0"/>
              <a:t>Administrative Staff are not included</a:t>
            </a:r>
          </a:p>
        </p:txBody>
      </p:sp>
    </p:spTree>
    <p:extLst>
      <p:ext uri="{BB962C8B-B14F-4D97-AF65-F5344CB8AC3E}">
        <p14:creationId xmlns:p14="http://schemas.microsoft.com/office/powerpoint/2010/main" val="2402120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873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49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4384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352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312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DSP of the month winners</a:t>
            </a:r>
          </a:p>
        </p:txBody>
      </p:sp>
    </p:spTree>
    <p:extLst>
      <p:ext uri="{BB962C8B-B14F-4D97-AF65-F5344CB8AC3E}">
        <p14:creationId xmlns:p14="http://schemas.microsoft.com/office/powerpoint/2010/main" val="331969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7963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877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13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303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8782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0705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7802B4-F265-48C4-BCC6-78761D810485}"/>
              </a:ext>
            </a:extLst>
          </p:cNvPr>
          <p:cNvPicPr>
            <a:picLocks noChangeAspect="1"/>
          </p:cNvPicPr>
          <p:nvPr userDrawn="1"/>
        </p:nvPicPr>
        <p:blipFill>
          <a:blip r:embed="rId2"/>
          <a:stretch>
            <a:fillRect/>
          </a:stretch>
        </p:blipFill>
        <p:spPr>
          <a:xfrm>
            <a:off x="805083" y="1187955"/>
            <a:ext cx="4264161" cy="27675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8726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1353044" y="8983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1378562" y="1478571"/>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5670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057712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920CFF2B-3E65-49DC-9BEB-8C9BC6857F23}"/>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04598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91917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35531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39935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565E613F-6E61-4F88-A3E4-5EB095A8835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779559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2163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1281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62D92635-2C86-4216-AFCF-A4E83BD0F7BB}"/>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25834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23491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AD280CD3-04E9-46E1-9FDC-E05129B9618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59173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4"/>
        <p:cNvGrpSpPr/>
        <p:nvPr/>
      </p:nvGrpSpPr>
      <p:grpSpPr>
        <a:xfrm>
          <a:off x="0" y="0"/>
          <a:ext cx="0" cy="0"/>
          <a:chOff x="0" y="0"/>
          <a:chExt cx="0" cy="0"/>
        </a:xfrm>
      </p:grpSpPr>
      <p:sp>
        <p:nvSpPr>
          <p:cNvPr id="55" name="Google Shape;55;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7" name="Google Shape;57;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8571250" y="4535491"/>
            <a:ext cx="527315" cy="54864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54"/>
        <p:cNvGrpSpPr/>
        <p:nvPr/>
      </p:nvGrpSpPr>
      <p:grpSpPr>
        <a:xfrm>
          <a:off x="0" y="0"/>
          <a:ext cx="0" cy="0"/>
          <a:chOff x="0" y="0"/>
          <a:chExt cx="0" cy="0"/>
        </a:xfrm>
      </p:grpSpPr>
      <p:sp>
        <p:nvSpPr>
          <p:cNvPr id="55" name="Google Shape;55;p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57" name="Google Shape;57;p8"/>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78414" y="4535491"/>
            <a:ext cx="527315" cy="548640"/>
          </a:xfrm>
          <a:prstGeom prst="rect">
            <a:avLst/>
          </a:prstGeom>
        </p:spPr>
      </p:pic>
    </p:spTree>
    <p:extLst>
      <p:ext uri="{BB962C8B-B14F-4D97-AF65-F5344CB8AC3E}">
        <p14:creationId xmlns:p14="http://schemas.microsoft.com/office/powerpoint/2010/main" val="132447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792893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rot="10800000">
            <a:off x="-13854"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6F11199A-A99E-443F-9C8E-02DF8F9BE09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12396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 name="Google Shape;49;p7">
            <a:extLst>
              <a:ext uri="{FF2B5EF4-FFF2-40B4-BE49-F238E27FC236}">
                <a16:creationId xmlns:a16="http://schemas.microsoft.com/office/drawing/2014/main" id="{BADA3CC5-412A-4AE3-B5E1-16D3A36880E7}"/>
              </a:ext>
            </a:extLst>
          </p:cNvPr>
          <p:cNvSpPr txBox="1">
            <a:spLocks noGrp="1"/>
          </p:cNvSpPr>
          <p:nvPr>
            <p:ph type="title"/>
          </p:nvPr>
        </p:nvSpPr>
        <p:spPr>
          <a:xfrm>
            <a:off x="1647949" y="877564"/>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 name="Google Shape;50;p7">
            <a:extLst>
              <a:ext uri="{FF2B5EF4-FFF2-40B4-BE49-F238E27FC236}">
                <a16:creationId xmlns:a16="http://schemas.microsoft.com/office/drawing/2014/main" id="{2BADC06F-D004-42C0-8191-27A6C2191BA1}"/>
              </a:ext>
            </a:extLst>
          </p:cNvPr>
          <p:cNvSpPr txBox="1">
            <a:spLocks noGrp="1"/>
          </p:cNvSpPr>
          <p:nvPr>
            <p:ph type="body" idx="1"/>
          </p:nvPr>
        </p:nvSpPr>
        <p:spPr>
          <a:xfrm>
            <a:off x="1647949"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Arial" panose="020B0604020202020204" pitchFamily="34" charset="0"/>
                <a:cs typeface="Arial" panose="020B0604020202020204" pitchFamily="34" charset="0"/>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0" name="Google Shape;51;p7">
            <a:extLst>
              <a:ext uri="{FF2B5EF4-FFF2-40B4-BE49-F238E27FC236}">
                <a16:creationId xmlns:a16="http://schemas.microsoft.com/office/drawing/2014/main" id="{4BE8EF38-8F8F-4754-AC02-D097450DED5E}"/>
              </a:ext>
            </a:extLst>
          </p:cNvPr>
          <p:cNvSpPr txBox="1">
            <a:spLocks noGrp="1"/>
          </p:cNvSpPr>
          <p:nvPr>
            <p:ph type="body" idx="2"/>
          </p:nvPr>
        </p:nvSpPr>
        <p:spPr>
          <a:xfrm>
            <a:off x="4044587"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1" name="Google Shape;52;p7">
            <a:extLst>
              <a:ext uri="{FF2B5EF4-FFF2-40B4-BE49-F238E27FC236}">
                <a16:creationId xmlns:a16="http://schemas.microsoft.com/office/drawing/2014/main" id="{F42488E5-0270-459C-9184-CB02BAFD4F46}"/>
              </a:ext>
            </a:extLst>
          </p:cNvPr>
          <p:cNvSpPr txBox="1">
            <a:spLocks noGrp="1"/>
          </p:cNvSpPr>
          <p:nvPr>
            <p:ph type="body" idx="3"/>
          </p:nvPr>
        </p:nvSpPr>
        <p:spPr>
          <a:xfrm>
            <a:off x="6441224"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48607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2872474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607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2460719"/>
            <a:ext cx="6962100" cy="1927005"/>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Arial" panose="020B0604020202020204" pitchFamily="34" charset="0"/>
                <a:cs typeface="Arial" panose="020B0604020202020204"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grpSp>
        <p:nvGrpSpPr>
          <p:cNvPr id="2" name="Group 1">
            <a:extLst>
              <a:ext uri="{FF2B5EF4-FFF2-40B4-BE49-F238E27FC236}">
                <a16:creationId xmlns:a16="http://schemas.microsoft.com/office/drawing/2014/main" id="{656F37F0-F77C-4044-B5C1-67FF80BD62BB}"/>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831727" y="178293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1" name="Picture 10">
            <a:extLst>
              <a:ext uri="{FF2B5EF4-FFF2-40B4-BE49-F238E27FC236}">
                <a16:creationId xmlns:a16="http://schemas.microsoft.com/office/drawing/2014/main" id="{2E972FE3-7685-46A6-9DD1-A49DE88317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96591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userDrawn="1">
  <p:cSld name="TITLE_1">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06E90C7-DEA3-41E7-A273-FF90EF7B22E9}"/>
              </a:ext>
            </a:extLst>
          </p:cNvPr>
          <p:cNvPicPr>
            <a:picLocks noChangeAspect="1"/>
          </p:cNvPicPr>
          <p:nvPr userDrawn="1"/>
        </p:nvPicPr>
        <p:blipFill>
          <a:blip r:embed="rId2"/>
          <a:stretch>
            <a:fillRect/>
          </a:stretch>
        </p:blipFill>
        <p:spPr>
          <a:xfrm>
            <a:off x="694246" y="1340355"/>
            <a:ext cx="4264161" cy="276759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1929517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4284572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656F37F0-F77C-4044-B5C1-67FF80BD62BB}"/>
              </a:ext>
            </a:extLst>
          </p:cNvPr>
          <p:cNvGrpSpPr/>
          <p:nvPr userDrawn="1"/>
        </p:nvGrpSpPr>
        <p:grpSpPr>
          <a:xfrm>
            <a:off x="0" y="3216498"/>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0" name="Picture 9">
            <a:extLst>
              <a:ext uri="{FF2B5EF4-FFF2-40B4-BE49-F238E27FC236}">
                <a16:creationId xmlns:a16="http://schemas.microsoft.com/office/drawing/2014/main" id="{2E4A2F49-AB32-4BB9-92E3-D2799B6CE7F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90661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024958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60"/>
        <p:cNvGrpSpPr/>
        <p:nvPr/>
      </p:nvGrpSpPr>
      <p:grpSpPr>
        <a:xfrm>
          <a:off x="0" y="0"/>
          <a:ext cx="0" cy="0"/>
          <a:chOff x="0" y="0"/>
          <a:chExt cx="0" cy="0"/>
        </a:xfrm>
      </p:grpSpPr>
      <p:sp>
        <p:nvSpPr>
          <p:cNvPr id="61" name="Google Shape;61;p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bg1">
              <a:lumMod val="95000"/>
            </a:schemeClr>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8585743" y="4535491"/>
            <a:ext cx="527315" cy="54864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60"/>
        <p:cNvGrpSpPr/>
        <p:nvPr/>
      </p:nvGrpSpPr>
      <p:grpSpPr>
        <a:xfrm>
          <a:off x="0" y="0"/>
          <a:ext cx="0" cy="0"/>
          <a:chOff x="0" y="0"/>
          <a:chExt cx="0" cy="0"/>
        </a:xfrm>
      </p:grpSpPr>
      <p:sp>
        <p:nvSpPr>
          <p:cNvPr id="61" name="Google Shape;61;p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65197" y="4535491"/>
            <a:ext cx="527315" cy="548640"/>
          </a:xfrm>
          <a:prstGeom prst="rect">
            <a:avLst/>
          </a:prstGeom>
        </p:spPr>
      </p:pic>
    </p:spTree>
    <p:extLst>
      <p:ext uri="{BB962C8B-B14F-4D97-AF65-F5344CB8AC3E}">
        <p14:creationId xmlns:p14="http://schemas.microsoft.com/office/powerpoint/2010/main" val="2863655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05569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62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62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62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58;p8">
            <a:extLst>
              <a:ext uri="{FF2B5EF4-FFF2-40B4-BE49-F238E27FC236}">
                <a16:creationId xmlns:a16="http://schemas.microsoft.com/office/drawing/2014/main" id="{AEAA9249-ADAC-4E30-A6B9-0A5D396856BC}"/>
              </a:ext>
            </a:extLst>
          </p:cNvPr>
          <p:cNvSpPr txBox="1">
            <a:spLocks noGrp="1"/>
          </p:cNvSpPr>
          <p:nvPr userDrawn="1">
            <p:ph type="title"/>
          </p:nvPr>
        </p:nvSpPr>
        <p:spPr>
          <a:xfrm>
            <a:off x="1647947" y="10507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0" name="Picture 9">
            <a:extLst>
              <a:ext uri="{FF2B5EF4-FFF2-40B4-BE49-F238E27FC236}">
                <a16:creationId xmlns:a16="http://schemas.microsoft.com/office/drawing/2014/main" id="{57853DFE-1F85-48EC-A1EF-A09E54824F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6523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95A58B33-B56B-42FE-B697-631E3D1E4E01}"/>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672388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FB7EAF87-5F92-465E-BBF9-D75AC1717E14}"/>
              </a:ext>
            </a:extLst>
          </p:cNvPr>
          <p:cNvGrpSpPr/>
          <p:nvPr userDrawn="1"/>
        </p:nvGrpSpPr>
        <p:grpSpPr>
          <a:xfrm>
            <a:off x="7216998" y="-19682"/>
            <a:ext cx="1927002" cy="5163084"/>
            <a:chOff x="7216998" y="-19682"/>
            <a:chExt cx="1927002" cy="5163084"/>
          </a:xfrm>
        </p:grpSpPr>
        <p:sp>
          <p:nvSpPr>
            <p:cNvPr id="67" name="Google Shape;67;p10"/>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77949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18FA0A1-E001-4D80-A603-03774C2CB7C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399968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00844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C558631-9AC7-40EF-A18F-3ACFFF70B530}"/>
              </a:ext>
            </a:extLst>
          </p:cNvPr>
          <p:cNvGrpSpPr/>
          <p:nvPr userDrawn="1"/>
        </p:nvGrpSpPr>
        <p:grpSpPr>
          <a:xfrm rot="16200000">
            <a:off x="3610229" y="-360849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3" name="Picture 12">
            <a:extLst>
              <a:ext uri="{FF2B5EF4-FFF2-40B4-BE49-F238E27FC236}">
                <a16:creationId xmlns:a16="http://schemas.microsoft.com/office/drawing/2014/main" id="{99DCB50E-D11C-4823-AED5-47E070A4CCBA}"/>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405874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DED3F1B0-2FF7-486E-992C-17DEF3EF5C3B}"/>
              </a:ext>
            </a:extLst>
          </p:cNvPr>
          <p:cNvPicPr>
            <a:picLocks noChangeAspect="1"/>
          </p:cNvPicPr>
          <p:nvPr userDrawn="1"/>
        </p:nvPicPr>
        <p:blipFill>
          <a:blip r:embed="rId2"/>
          <a:stretch>
            <a:fillRect/>
          </a:stretch>
        </p:blipFill>
        <p:spPr>
          <a:xfrm>
            <a:off x="64560" y="4542418"/>
            <a:ext cx="527315" cy="54864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a:off x="7216989" y="0"/>
            <a:ext cx="1927011" cy="5143500"/>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284034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rot="5400000">
            <a:off x="3608495" y="-39200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141564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16200000">
            <a:off x="3608499" y="-3608499"/>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F08FFAB1-AE29-43E9-A866-0C4AB70D767E}"/>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119601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7400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60D3195B-6477-44D5-8CFA-33916959B3C7}"/>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830277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a:off x="7217006" y="0"/>
            <a:ext cx="1927002" cy="51435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756502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5400000">
            <a:off x="3608499" y="-392001"/>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243828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rot="10800000">
            <a:off x="0" y="0"/>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D022C6F9-2C92-4EA0-A5D0-B08F6E271EC6}"/>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37344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Arial Black" panose="020B0A04020102020204" pitchFamily="34" charset="0"/>
                <a:ea typeface="Arial Black" panose="020B0A04020102020204" pitchFamily="34" charset="0"/>
                <a:cs typeface="Arial Black" panose="020B0A04020102020204" pitchFamily="34" charset="0"/>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dirty="0"/>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5" name="Google Shape;25;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7" name="Google Shape;27;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3" name="Picture 12">
            <a:extLst>
              <a:ext uri="{FF2B5EF4-FFF2-40B4-BE49-F238E27FC236}">
                <a16:creationId xmlns:a16="http://schemas.microsoft.com/office/drawing/2014/main" id="{E99510EE-CB15-4BD4-9182-B2606DB2B8FC}"/>
              </a:ext>
            </a:extLst>
          </p:cNvPr>
          <p:cNvPicPr>
            <a:picLocks noChangeAspect="1"/>
          </p:cNvPicPr>
          <p:nvPr userDrawn="1"/>
        </p:nvPicPr>
        <p:blipFill>
          <a:blip r:embed="rId2"/>
          <a:stretch>
            <a:fillRect/>
          </a:stretch>
        </p:blipFill>
        <p:spPr>
          <a:xfrm>
            <a:off x="8592031" y="4535491"/>
            <a:ext cx="527315" cy="54864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B4F161D9-D81A-4228-B173-B028F5F941BD}"/>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3980742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93FE4A25-9253-4188-98E7-CDA45CAEFF2C}"/>
              </a:ext>
            </a:extLst>
          </p:cNvPr>
          <p:cNvGrpSpPr/>
          <p:nvPr userDrawn="1"/>
        </p:nvGrpSpPr>
        <p:grpSpPr>
          <a:xfrm>
            <a:off x="7216998" y="0"/>
            <a:ext cx="1927002" cy="5195504"/>
            <a:chOff x="7216998" y="0"/>
            <a:chExt cx="1927002" cy="5195504"/>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userDrawn="1"/>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4757B8EC-AB84-4F96-8AEE-2F0417B1C84F}"/>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6823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a:off x="0" y="3216498"/>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10" name="Picture 9">
            <a:extLst>
              <a:ext uri="{FF2B5EF4-FFF2-40B4-BE49-F238E27FC236}">
                <a16:creationId xmlns:a16="http://schemas.microsoft.com/office/drawing/2014/main" id="{B2635583-335E-4A7B-8135-376ADFF820C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56938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6200000">
            <a:off x="3608499" y="-3608499"/>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85721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9000" b="-9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0800000">
            <a:off x="0" y="0"/>
            <a:ext cx="1927002" cy="51435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893146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5400000">
            <a:off x="3608499" y="-392001"/>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600265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blipFill dpi="0" rotWithShape="1">
          <a:blip r:embed="rId2">
            <a:lum/>
          </a:blip>
          <a:srcRect/>
          <a:stretch>
            <a:fillRect t="-17000" b="-17000"/>
          </a:stretch>
        </a:blip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1" name="Picture 10">
            <a:extLst>
              <a:ext uri="{FF2B5EF4-FFF2-40B4-BE49-F238E27FC236}">
                <a16:creationId xmlns:a16="http://schemas.microsoft.com/office/drawing/2014/main" id="{F2A9E4B4-4DD9-48AD-9027-FA845790D84F}"/>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52234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7000">
              <a:schemeClr val="accent3"/>
            </a:gs>
            <a:gs pos="0">
              <a:schemeClr val="accent1"/>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921955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2"/>
            </a:gs>
            <a:gs pos="100000">
              <a:schemeClr val="accent3"/>
            </a:gs>
            <a:gs pos="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9711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2"/>
            </a:gs>
            <a:gs pos="100000">
              <a:schemeClr val="accent4"/>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1359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5400000">
            <a:off x="3600776" y="-3600779"/>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316034" y="128364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999292" y="1942447"/>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11" name="Picture 10">
            <a:extLst>
              <a:ext uri="{FF2B5EF4-FFF2-40B4-BE49-F238E27FC236}">
                <a16:creationId xmlns:a16="http://schemas.microsoft.com/office/drawing/2014/main" id="{3D5EEB27-3E01-45F7-8565-838314D7F0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62736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4"/>
            </a:gs>
            <a:gs pos="9500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7966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4000">
              <a:schemeClr val="accent5"/>
            </a:gs>
            <a:gs pos="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userDrawn="1"/>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48351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4"/>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4F45B1B1-86A8-4AA6-A664-55DEF59C58F0}"/>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096904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5"/>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333939C9-146C-45EC-AF17-78B49C8A617A}"/>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66825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6"/>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C7B3A19A-C062-4132-9D0D-62335944A41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331480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1"/>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62144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bg1">
                <a:lumMod val="75000"/>
              </a:schemeClr>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0653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userDrawn="1"/>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a:off x="-6578" y="0"/>
            <a:ext cx="1942446" cy="5192038"/>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sp>
        <p:nvSpPr>
          <p:cNvPr id="36" name="Google Shape;36;p5"/>
          <p:cNvSpPr txBox="1">
            <a:spLocks noGrp="1"/>
          </p:cNvSpPr>
          <p:nvPr>
            <p:ph type="sldNum" idx="12"/>
          </p:nvPr>
        </p:nvSpPr>
        <p:spPr>
          <a:xfrm>
            <a:off x="8434551" y="463076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pic>
        <p:nvPicPr>
          <p:cNvPr id="12" name="Picture 11">
            <a:extLst>
              <a:ext uri="{FF2B5EF4-FFF2-40B4-BE49-F238E27FC236}">
                <a16:creationId xmlns:a16="http://schemas.microsoft.com/office/drawing/2014/main" id="{806C5B4E-ECAC-47DA-AF82-D96E4111F0C4}"/>
              </a:ext>
            </a:extLst>
          </p:cNvPr>
          <p:cNvPicPr>
            <a:picLocks noChangeAspect="1"/>
          </p:cNvPicPr>
          <p:nvPr userDrawn="1"/>
        </p:nvPicPr>
        <p:blipFill>
          <a:blip r:embed="rId2"/>
          <a:stretch>
            <a:fillRect/>
          </a:stretch>
        </p:blipFill>
        <p:spPr>
          <a:xfrm>
            <a:off x="57631" y="4594860"/>
            <a:ext cx="527315" cy="548640"/>
          </a:xfrm>
          <a:prstGeom prst="rect">
            <a:avLst/>
          </a:prstGeom>
        </p:spPr>
      </p:pic>
    </p:spTree>
    <p:extLst>
      <p:ext uri="{BB962C8B-B14F-4D97-AF65-F5344CB8AC3E}">
        <p14:creationId xmlns:p14="http://schemas.microsoft.com/office/powerpoint/2010/main" val="28222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16200000">
            <a:off x="3600778" y="-399725"/>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6EB451AD-1A6E-4B39-8810-AB2CE8DAC8CE}"/>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7667389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dirty="0"/>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dirty="0"/>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717" r:id="rId2"/>
    <p:sldLayoutId id="2147483649" r:id="rId3"/>
    <p:sldLayoutId id="2147483718" r:id="rId4"/>
    <p:sldLayoutId id="2147483650" r:id="rId5"/>
    <p:sldLayoutId id="2147483704" r:id="rId6"/>
    <p:sldLayoutId id="2147483651" r:id="rId7"/>
    <p:sldLayoutId id="2147483673" r:id="rId8"/>
    <p:sldLayoutId id="2147483703" r:id="rId9"/>
    <p:sldLayoutId id="2147483683" r:id="rId10"/>
    <p:sldLayoutId id="2147483684" r:id="rId11"/>
    <p:sldLayoutId id="2147483691" r:id="rId12"/>
    <p:sldLayoutId id="2147483705" r:id="rId13"/>
    <p:sldLayoutId id="2147483685" r:id="rId14"/>
    <p:sldLayoutId id="2147483686" r:id="rId15"/>
    <p:sldLayoutId id="2147483690" r:id="rId16"/>
    <p:sldLayoutId id="2147483692" r:id="rId17"/>
    <p:sldLayoutId id="2147483664" r:id="rId18"/>
    <p:sldLayoutId id="2147483682" r:id="rId19"/>
    <p:sldLayoutId id="2147483706" r:id="rId20"/>
    <p:sldLayoutId id="2147483707" r:id="rId21"/>
    <p:sldLayoutId id="2147483654" r:id="rId22"/>
    <p:sldLayoutId id="2147483681" r:id="rId23"/>
    <p:sldLayoutId id="2147483693" r:id="rId24"/>
    <p:sldLayoutId id="2147483708" r:id="rId25"/>
    <p:sldLayoutId id="2147483665" r:id="rId26"/>
    <p:sldLayoutId id="2147483688" r:id="rId27"/>
    <p:sldLayoutId id="2147483694" r:id="rId28"/>
    <p:sldLayoutId id="2147483695" r:id="rId29"/>
    <p:sldLayoutId id="2147483687" r:id="rId30"/>
    <p:sldLayoutId id="2147483680" r:id="rId31"/>
    <p:sldLayoutId id="2147483702" r:id="rId32"/>
    <p:sldLayoutId id="2147483701" r:id="rId33"/>
    <p:sldLayoutId id="2147483655" r:id="rId34"/>
    <p:sldLayoutId id="2147483679" r:id="rId35"/>
    <p:sldLayoutId id="2147483696" r:id="rId36"/>
    <p:sldLayoutId id="2147483700" r:id="rId37"/>
    <p:sldLayoutId id="2147483663" r:id="rId38"/>
    <p:sldLayoutId id="2147483670" r:id="rId39"/>
    <p:sldLayoutId id="2147483699" r:id="rId40"/>
    <p:sldLayoutId id="2147483698" r:id="rId41"/>
    <p:sldLayoutId id="2147483656" r:id="rId42"/>
    <p:sldLayoutId id="2147483669" r:id="rId43"/>
    <p:sldLayoutId id="2147483697" r:id="rId44"/>
    <p:sldLayoutId id="2147483710" r:id="rId45"/>
    <p:sldLayoutId id="2147483666" r:id="rId46"/>
    <p:sldLayoutId id="2147483667" r:id="rId47"/>
    <p:sldLayoutId id="2147483709" r:id="rId48"/>
    <p:sldLayoutId id="2147483712" r:id="rId49"/>
    <p:sldLayoutId id="2147483668" r:id="rId50"/>
    <p:sldLayoutId id="2147483671" r:id="rId51"/>
    <p:sldLayoutId id="2147483711" r:id="rId52"/>
    <p:sldLayoutId id="2147483715" r:id="rId53"/>
    <p:sldLayoutId id="2147483716" r:id="rId54"/>
    <p:sldLayoutId id="2147483714" r:id="rId55"/>
    <p:sldLayoutId id="2147483675" r:id="rId56"/>
    <p:sldLayoutId id="2147483713" r:id="rId57"/>
    <p:sldLayoutId id="2147483674" r:id="rId58"/>
    <p:sldLayoutId id="2147483677" r:id="rId59"/>
    <p:sldLayoutId id="2147483676" r:id="rId60"/>
    <p:sldLayoutId id="2147483678" r:id="rId61"/>
    <p:sldLayoutId id="2147483659" r:id="rId62"/>
    <p:sldLayoutId id="2147483660" r:id="rId63"/>
    <p:sldLayoutId id="2147483661" r:id="rId64"/>
    <p:sldLayoutId id="2147483662" r:id="rId65"/>
    <p:sldLayoutId id="2147483672" r:id="rId6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medicaid.ohio.gov/static/Providers/EVV/AltSystem/Alt-EVV-Tech-Specs.pdf" TargetMode="External"/><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hyperlink" Target="https://dam.assets.ohio.gov/image/upload/medicaid.ohio.gov/Providers/EVV/AltSystem/ALTEVV_System_Checklist_4.2024.pdf" TargetMode="External"/><Relationship Id="rId5" Type="http://schemas.openxmlformats.org/officeDocument/2006/relationships/hyperlink" Target="https://dam.assets.ohio.gov/image/upload/medicaid.ohio.gov/Providers/EVV/AltSystem/ALTEVV-Business-Rules_4.2024.pdf" TargetMode="External"/><Relationship Id="rId4" Type="http://schemas.openxmlformats.org/officeDocument/2006/relationships/hyperlink" Target="https://medicaid.ohio.gov/static/Providers/EVV/AltSystem/Alt-EVV-Tech-Specs-07012024.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dodd.ohio.gov/about-us/dodd_data/dsp+compensation+survey/dsp-cvs" TargetMode="External"/><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shtabuladd.org/"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hyperlink" Target="https://pixabay.com/en/smile-happy-happiness-happy-face-47603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hyperlink" Target="https://powerlanguage.net/blog/2019/09/24/powerlanguage-conference-2019-welcome-everyone/welcome/" TargetMode="Externa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hyperlink" Target="http://knowledge-leader.colliers.com/craig-robbins/how-to-create-exceptional-client-experienc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s://www.pxfuel.com/en/free-photo-errw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F9FBC8E-2490-4FED-BB0A-E9E4E3A4D417}"/>
                  </a:ext>
                </a:extLst>
              </p14:cNvPr>
              <p14:cNvContentPartPr/>
              <p14:nvPr/>
            </p14:nvContentPartPr>
            <p14:xfrm>
              <a:off x="8941320" y="2946960"/>
              <a:ext cx="2880" cy="1440"/>
            </p14:xfrm>
          </p:contentPart>
        </mc:Choice>
        <mc:Fallback xmlns="">
          <p:pic>
            <p:nvPicPr>
              <p:cNvPr id="2" name="Ink 1">
                <a:extLst>
                  <a:ext uri="{FF2B5EF4-FFF2-40B4-BE49-F238E27FC236}">
                    <a16:creationId xmlns:a16="http://schemas.microsoft.com/office/drawing/2014/main" id="{8F9FBC8E-2490-4FED-BB0A-E9E4E3A4D417}"/>
                  </a:ext>
                </a:extLst>
              </p:cNvPr>
              <p:cNvPicPr/>
              <p:nvPr/>
            </p:nvPicPr>
            <p:blipFill>
              <a:blip r:embed="rId4"/>
              <a:stretch>
                <a:fillRect/>
              </a:stretch>
            </p:blipFill>
            <p:spPr>
              <a:xfrm>
                <a:off x="8931960" y="2937600"/>
                <a:ext cx="216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CF6A1C-FF9D-48AA-95B5-0B4EABCB4D2A}"/>
                  </a:ext>
                </a:extLst>
              </p14:cNvPr>
              <p14:cNvContentPartPr/>
              <p14:nvPr/>
            </p14:nvContentPartPr>
            <p14:xfrm>
              <a:off x="3514320" y="4821840"/>
              <a:ext cx="720" cy="15480"/>
            </p14:xfrm>
          </p:contentPart>
        </mc:Choice>
        <mc:Fallback xmlns="">
          <p:pic>
            <p:nvPicPr>
              <p:cNvPr id="3" name="Ink 2">
                <a:extLst>
                  <a:ext uri="{FF2B5EF4-FFF2-40B4-BE49-F238E27FC236}">
                    <a16:creationId xmlns:a16="http://schemas.microsoft.com/office/drawing/2014/main" id="{C0CF6A1C-FF9D-48AA-95B5-0B4EABCB4D2A}"/>
                  </a:ext>
                </a:extLst>
              </p:cNvPr>
              <p:cNvPicPr/>
              <p:nvPr/>
            </p:nvPicPr>
            <p:blipFill>
              <a:blip r:embed="rId6"/>
              <a:stretch>
                <a:fillRect/>
              </a:stretch>
            </p:blipFill>
            <p:spPr>
              <a:xfrm>
                <a:off x="3504960" y="4812480"/>
                <a:ext cx="19440" cy="34200"/>
              </a:xfrm>
              <a:prstGeom prst="rect">
                <a:avLst/>
              </a:prstGeom>
            </p:spPr>
          </p:pic>
        </mc:Fallback>
      </mc:AlternateContent>
      <p:sp>
        <p:nvSpPr>
          <p:cNvPr id="4" name="TextBox 3">
            <a:extLst>
              <a:ext uri="{FF2B5EF4-FFF2-40B4-BE49-F238E27FC236}">
                <a16:creationId xmlns:a16="http://schemas.microsoft.com/office/drawing/2014/main" id="{973C2CF2-3F8E-477F-96FB-209FEFAF6A45}"/>
              </a:ext>
            </a:extLst>
          </p:cNvPr>
          <p:cNvSpPr txBox="1"/>
          <p:nvPr/>
        </p:nvSpPr>
        <p:spPr>
          <a:xfrm>
            <a:off x="120399" y="4175509"/>
            <a:ext cx="3760606" cy="923330"/>
          </a:xfrm>
          <a:prstGeom prst="rect">
            <a:avLst/>
          </a:prstGeom>
          <a:noFill/>
        </p:spPr>
        <p:txBody>
          <a:bodyPr wrap="square" rtlCol="0">
            <a:spAutoFit/>
          </a:bodyPr>
          <a:lstStyle/>
          <a:p>
            <a:pPr algn="ctr"/>
            <a:r>
              <a:rPr lang="en-US" sz="1800" b="1" dirty="0">
                <a:solidFill>
                  <a:schemeClr val="tx1"/>
                </a:solidFill>
                <a:effectLst>
                  <a:outerShdw blurRad="38100" dist="38100" dir="2700000" algn="tl">
                    <a:srgbClr val="000000">
                      <a:alpha val="43137"/>
                    </a:srgbClr>
                  </a:outerShdw>
                </a:effectLst>
                <a:latin typeface="Goudy Old Style" panose="02020502050305020303" pitchFamily="18" charset="0"/>
              </a:rPr>
              <a:t>Provider Meeting </a:t>
            </a:r>
          </a:p>
          <a:p>
            <a:pPr algn="ctr"/>
            <a:r>
              <a:rPr lang="en-US" sz="1800" b="1" dirty="0">
                <a:solidFill>
                  <a:schemeClr val="tx1"/>
                </a:solidFill>
                <a:effectLst>
                  <a:outerShdw blurRad="38100" dist="38100" dir="2700000" algn="tl">
                    <a:srgbClr val="000000">
                      <a:alpha val="43137"/>
                    </a:srgbClr>
                  </a:outerShdw>
                </a:effectLst>
                <a:latin typeface="Goudy Old Style" panose="02020502050305020303" pitchFamily="18" charset="0"/>
              </a:rPr>
              <a:t>May 9, 2024</a:t>
            </a:r>
          </a:p>
          <a:p>
            <a:pPr algn="ctr"/>
            <a:r>
              <a:rPr lang="en-US" sz="1800" b="1" dirty="0">
                <a:solidFill>
                  <a:schemeClr val="tx1"/>
                </a:solidFill>
                <a:effectLst>
                  <a:outerShdw blurRad="38100" dist="38100" dir="2700000" algn="tl">
                    <a:srgbClr val="000000">
                      <a:alpha val="43137"/>
                    </a:srgbClr>
                  </a:outerShdw>
                </a:effectLst>
                <a:latin typeface="Goudy Old Style" panose="02020502050305020303" pitchFamily="18" charset="0"/>
              </a:rPr>
              <a:t>1:00PM-3:00PM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F3EEEF-9240-4071-A4B4-91663D02F0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Rectangle 2">
            <a:extLst>
              <a:ext uri="{FF2B5EF4-FFF2-40B4-BE49-F238E27FC236}">
                <a16:creationId xmlns:a16="http://schemas.microsoft.com/office/drawing/2014/main" id="{F5A20034-678A-4B47-B94E-982CF22539F3}"/>
              </a:ext>
            </a:extLst>
          </p:cNvPr>
          <p:cNvSpPr/>
          <p:nvPr/>
        </p:nvSpPr>
        <p:spPr>
          <a:xfrm>
            <a:off x="2853239" y="167791"/>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pic>
        <p:nvPicPr>
          <p:cNvPr id="4098" name="Picture 2" descr="https://ci3.googleusercontent.com/meips/ADKq_NaEhPLUUhrOVX2OoYx9AHFE_R2YAreGAFq80Rc793JvKsstvnH6FOfBDQvNru08YkHGQxRO73QrYzoM3O8buWvZA-iAz13jwG1spvEAnNfURCEJS40p7HL3lo4t7kTOB-_sWZ7wuhJBOIRjoxoj2RAngqMEAw=s0-d-e1-ft#https://files.constantcontact.com/cc38c7d1101/ed7df08d-2859-4bff-97f1-1e598da5c616.png?rdr=true">
            <a:extLst>
              <a:ext uri="{FF2B5EF4-FFF2-40B4-BE49-F238E27FC236}">
                <a16:creationId xmlns:a16="http://schemas.microsoft.com/office/drawing/2014/main" id="{4C36E469-B45B-4D7B-93C5-95A0202EA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77" y="944845"/>
            <a:ext cx="4247804" cy="5663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8739597-A2AC-450C-913E-9CCD8A69727B}"/>
              </a:ext>
            </a:extLst>
          </p:cNvPr>
          <p:cNvSpPr/>
          <p:nvPr/>
        </p:nvSpPr>
        <p:spPr>
          <a:xfrm>
            <a:off x="1645920" y="3992544"/>
            <a:ext cx="7040879" cy="954107"/>
          </a:xfrm>
          <a:prstGeom prst="rect">
            <a:avLst/>
          </a:prstGeom>
        </p:spPr>
        <p:txBody>
          <a:bodyPr wrap="square">
            <a:spAutoFit/>
          </a:bodyPr>
          <a:lstStyle/>
          <a:p>
            <a:r>
              <a:rPr lang="en-US" dirty="0">
                <a:latin typeface="Arial" panose="020B0604020202020204" pitchFamily="34" charset="0"/>
              </a:rPr>
              <a:t>Now available - </a:t>
            </a:r>
            <a:r>
              <a:rPr lang="en-US" b="1" dirty="0">
                <a:latin typeface="Arial" panose="020B0604020202020204" pitchFamily="34" charset="0"/>
              </a:rPr>
              <a:t>Leadership </a:t>
            </a:r>
            <a:r>
              <a:rPr lang="en-US" b="1" dirty="0" err="1">
                <a:latin typeface="Arial" panose="020B0604020202020204" pitchFamily="34" charset="0"/>
              </a:rPr>
              <a:t>LAUNCHpad</a:t>
            </a:r>
            <a:r>
              <a:rPr lang="en-US" b="1" dirty="0">
                <a:latin typeface="Arial" panose="020B0604020202020204" pitchFamily="34" charset="0"/>
              </a:rPr>
              <a:t> scholarship opportunity</a:t>
            </a:r>
            <a:r>
              <a:rPr lang="en-US" dirty="0">
                <a:latin typeface="Arial" panose="020B0604020202020204" pitchFamily="34" charset="0"/>
              </a:rPr>
              <a:t>, provided by the HCBS ARPA Workforce Grant Project. Eligible individuals include both agency provider employees and independent providers working in Direct Support Professional and/or Frontline Supervisory roles. </a:t>
            </a:r>
            <a:r>
              <a:rPr lang="en-US" b="1" dirty="0">
                <a:latin typeface="Arial" panose="020B0604020202020204" pitchFamily="34" charset="0"/>
              </a:rPr>
              <a:t>Applicants must be providing HCBS services in Ohio.</a:t>
            </a:r>
            <a:endParaRPr lang="en-US" dirty="0"/>
          </a:p>
        </p:txBody>
      </p:sp>
      <p:pic>
        <p:nvPicPr>
          <p:cNvPr id="8" name="Picture 7">
            <a:extLst>
              <a:ext uri="{FF2B5EF4-FFF2-40B4-BE49-F238E27FC236}">
                <a16:creationId xmlns:a16="http://schemas.microsoft.com/office/drawing/2014/main" id="{0164BE9C-C5C6-4F18-8A0F-7A7B79672E68}"/>
              </a:ext>
            </a:extLst>
          </p:cNvPr>
          <p:cNvPicPr>
            <a:picLocks noChangeAspect="1"/>
          </p:cNvPicPr>
          <p:nvPr/>
        </p:nvPicPr>
        <p:blipFill>
          <a:blip r:embed="rId4"/>
          <a:stretch>
            <a:fillRect/>
          </a:stretch>
        </p:blipFill>
        <p:spPr>
          <a:xfrm>
            <a:off x="2179330" y="1576581"/>
            <a:ext cx="5277098" cy="2350601"/>
          </a:xfrm>
          <a:prstGeom prst="rect">
            <a:avLst/>
          </a:prstGeom>
        </p:spPr>
      </p:pic>
    </p:spTree>
    <p:extLst>
      <p:ext uri="{BB962C8B-B14F-4D97-AF65-F5344CB8AC3E}">
        <p14:creationId xmlns:p14="http://schemas.microsoft.com/office/powerpoint/2010/main" val="66294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41BF6-3D74-43A6-932C-91EA63ED6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Rectangle 2">
            <a:extLst>
              <a:ext uri="{FF2B5EF4-FFF2-40B4-BE49-F238E27FC236}">
                <a16:creationId xmlns:a16="http://schemas.microsoft.com/office/drawing/2014/main" id="{464F6785-8048-4218-A675-90B5C57A65CF}"/>
              </a:ext>
            </a:extLst>
          </p:cNvPr>
          <p:cNvSpPr/>
          <p:nvPr/>
        </p:nvSpPr>
        <p:spPr>
          <a:xfrm>
            <a:off x="2136975" y="348646"/>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4" name="TextBox 3">
            <a:extLst>
              <a:ext uri="{FF2B5EF4-FFF2-40B4-BE49-F238E27FC236}">
                <a16:creationId xmlns:a16="http://schemas.microsoft.com/office/drawing/2014/main" id="{C90144A1-6431-4274-96B5-205F7652DEFA}"/>
              </a:ext>
            </a:extLst>
          </p:cNvPr>
          <p:cNvSpPr txBox="1"/>
          <p:nvPr/>
        </p:nvSpPr>
        <p:spPr>
          <a:xfrm>
            <a:off x="1292517" y="1117948"/>
            <a:ext cx="6234546" cy="1600438"/>
          </a:xfrm>
          <a:prstGeom prst="rect">
            <a:avLst/>
          </a:prstGeom>
          <a:noFill/>
        </p:spPr>
        <p:txBody>
          <a:bodyPr wrap="square" rtlCol="0">
            <a:spAutoFit/>
          </a:bodyPr>
          <a:lstStyle/>
          <a:p>
            <a:r>
              <a:rPr lang="en-US" dirty="0"/>
              <a:t>Ohio EVVV Visit Verification and Alternate Certification Documents Update</a:t>
            </a:r>
          </a:p>
          <a:p>
            <a:endParaRPr lang="en-US" dirty="0"/>
          </a:p>
          <a:p>
            <a:pPr lvl="2"/>
            <a:r>
              <a:rPr lang="en-US" dirty="0"/>
              <a:t>		    Effective July 1, 2024</a:t>
            </a:r>
          </a:p>
          <a:p>
            <a:pPr lvl="2"/>
            <a:endParaRPr lang="en-US" dirty="0"/>
          </a:p>
          <a:p>
            <a:pPr lvl="2"/>
            <a:r>
              <a:rPr lang="en-US" dirty="0"/>
              <a:t>This is important if you are using an alternate EVV provider to record your visits. </a:t>
            </a:r>
          </a:p>
          <a:p>
            <a:pPr marL="285750"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3D44ED68-3FAA-405C-8BE2-8447A0B565DF}"/>
              </a:ext>
            </a:extLst>
          </p:cNvPr>
          <p:cNvSpPr/>
          <p:nvPr/>
        </p:nvSpPr>
        <p:spPr>
          <a:xfrm>
            <a:off x="2136975" y="2397183"/>
            <a:ext cx="4572000" cy="1384995"/>
          </a:xfrm>
          <a:prstGeom prst="rect">
            <a:avLst/>
          </a:prstGeom>
        </p:spPr>
        <p:txBody>
          <a:bodyPr>
            <a:spAutoFit/>
          </a:bodyPr>
          <a:lstStyle/>
          <a:p>
            <a:pPr>
              <a:buFont typeface="Arial" panose="020B0604020202020204" pitchFamily="34" charset="0"/>
              <a:buChar char="•"/>
            </a:pPr>
            <a:r>
              <a:rPr lang="en-US" dirty="0">
                <a:solidFill>
                  <a:srgbClr val="4A4A4A"/>
                </a:solidFill>
                <a:latin typeface="Source Sans Pro" panose="020B0503030403020204" pitchFamily="34" charset="0"/>
              </a:rPr>
              <a:t>Providers MUST comply with the following documents:</a:t>
            </a:r>
          </a:p>
          <a:p>
            <a:pPr>
              <a:buFont typeface="Arial" panose="020B0604020202020204" pitchFamily="34" charset="0"/>
              <a:buChar char="•"/>
            </a:pPr>
            <a:r>
              <a:rPr lang="en-US" u="sng" dirty="0">
                <a:solidFill>
                  <a:srgbClr val="0E3F75"/>
                </a:solidFill>
                <a:latin typeface="Source Sans Pro" panose="020B0503030403020204" pitchFamily="34" charset="0"/>
                <a:hlinkClick r:id="rId3"/>
              </a:rPr>
              <a:t>Technical Specifications through June 30, 2024</a:t>
            </a:r>
            <a:endParaRPr lang="en-US" dirty="0">
              <a:solidFill>
                <a:srgbClr val="4A4A4A"/>
              </a:solidFill>
              <a:latin typeface="Source Sans Pro" panose="020B0503030403020204" pitchFamily="34" charset="0"/>
            </a:endParaRPr>
          </a:p>
          <a:p>
            <a:pPr>
              <a:buFont typeface="Arial" panose="020B0604020202020204" pitchFamily="34" charset="0"/>
              <a:buChar char="•"/>
            </a:pPr>
            <a:r>
              <a:rPr lang="en-US" u="sng" dirty="0">
                <a:solidFill>
                  <a:srgbClr val="0E3F75"/>
                </a:solidFill>
                <a:latin typeface="Source Sans Pro" panose="020B0503030403020204" pitchFamily="34" charset="0"/>
                <a:hlinkClick r:id="rId4"/>
              </a:rPr>
              <a:t>Proposed Technical Specifications in Production effective July 1, 2024</a:t>
            </a:r>
            <a:endParaRPr lang="en-US" dirty="0">
              <a:solidFill>
                <a:srgbClr val="4A4A4A"/>
              </a:solidFill>
              <a:latin typeface="Source Sans Pro" panose="020B0503030403020204" pitchFamily="34" charset="0"/>
            </a:endParaRPr>
          </a:p>
          <a:p>
            <a:pPr>
              <a:buFont typeface="Arial" panose="020B0604020202020204" pitchFamily="34" charset="0"/>
              <a:buChar char="•"/>
            </a:pPr>
            <a:r>
              <a:rPr lang="en-US" u="sng" dirty="0">
                <a:solidFill>
                  <a:srgbClr val="082646"/>
                </a:solidFill>
                <a:latin typeface="Source Sans Pro" panose="020B0503030403020204" pitchFamily="34" charset="0"/>
                <a:hlinkClick r:id="rId5"/>
              </a:rPr>
              <a:t>Alternate EVV Business Rules, effective July 1, 2024 </a:t>
            </a:r>
            <a:endParaRPr lang="en-US" dirty="0">
              <a:solidFill>
                <a:srgbClr val="4A4A4A"/>
              </a:solidFill>
              <a:latin typeface="Source Sans Pro" panose="020B0503030403020204" pitchFamily="34" charset="0"/>
            </a:endParaRPr>
          </a:p>
          <a:p>
            <a:pPr>
              <a:buFont typeface="Arial" panose="020B0604020202020204" pitchFamily="34" charset="0"/>
              <a:buChar char="•"/>
            </a:pPr>
            <a:r>
              <a:rPr lang="en-US" u="sng" dirty="0">
                <a:solidFill>
                  <a:srgbClr val="0E3F75"/>
                </a:solidFill>
                <a:latin typeface="Source Sans Pro" panose="020B0503030403020204" pitchFamily="34" charset="0"/>
                <a:hlinkClick r:id="rId6"/>
              </a:rPr>
              <a:t>Alternate EVV System Checklist, effective July 1, 2024 </a:t>
            </a:r>
            <a:endParaRPr lang="en-US" dirty="0">
              <a:solidFill>
                <a:srgbClr val="4A4A4A"/>
              </a:solidFill>
              <a:latin typeface="Source Sans Pro" panose="020B0503030403020204" pitchFamily="34" charset="0"/>
            </a:endParaRPr>
          </a:p>
        </p:txBody>
      </p:sp>
      <p:sp>
        <p:nvSpPr>
          <p:cNvPr id="7" name="TextBox 6">
            <a:extLst>
              <a:ext uri="{FF2B5EF4-FFF2-40B4-BE49-F238E27FC236}">
                <a16:creationId xmlns:a16="http://schemas.microsoft.com/office/drawing/2014/main" id="{C469A29F-03A0-4895-BBA3-001510428C03}"/>
              </a:ext>
            </a:extLst>
          </p:cNvPr>
          <p:cNvSpPr txBox="1"/>
          <p:nvPr/>
        </p:nvSpPr>
        <p:spPr>
          <a:xfrm>
            <a:off x="390698" y="4010386"/>
            <a:ext cx="7298575" cy="738664"/>
          </a:xfrm>
          <a:prstGeom prst="rect">
            <a:avLst/>
          </a:prstGeom>
          <a:noFill/>
        </p:spPr>
        <p:txBody>
          <a:bodyPr wrap="square" rtlCol="0">
            <a:spAutoFit/>
          </a:bodyPr>
          <a:lstStyle/>
          <a:p>
            <a:r>
              <a:rPr lang="en-US" b="1" dirty="0"/>
              <a:t>REMINDER- EVV should be being used at all times to record visits.  The data collected is  used during audits and eventually can effect your ability to receive accurate reimbursement. </a:t>
            </a:r>
          </a:p>
        </p:txBody>
      </p:sp>
    </p:spTree>
    <p:extLst>
      <p:ext uri="{BB962C8B-B14F-4D97-AF65-F5344CB8AC3E}">
        <p14:creationId xmlns:p14="http://schemas.microsoft.com/office/powerpoint/2010/main" val="387956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F76537-11BE-4226-8E0C-A4C300BC4C57}"/>
              </a:ext>
            </a:extLst>
          </p:cNvPr>
          <p:cNvPicPr>
            <a:picLocks noChangeAspect="1"/>
          </p:cNvPicPr>
          <p:nvPr/>
        </p:nvPicPr>
        <p:blipFill>
          <a:blip r:embed="rId3"/>
          <a:stretch>
            <a:fillRect/>
          </a:stretch>
        </p:blipFill>
        <p:spPr>
          <a:xfrm>
            <a:off x="3546931" y="2178461"/>
            <a:ext cx="1841244" cy="2467845"/>
          </a:xfrm>
          <a:prstGeom prst="rect">
            <a:avLst/>
          </a:prstGeom>
        </p:spPr>
      </p:pic>
      <p:sp>
        <p:nvSpPr>
          <p:cNvPr id="2" name="Slide Number Placeholder 1">
            <a:extLst>
              <a:ext uri="{FF2B5EF4-FFF2-40B4-BE49-F238E27FC236}">
                <a16:creationId xmlns:a16="http://schemas.microsoft.com/office/drawing/2014/main" id="{B81565EC-8D3E-4E0B-A2D0-17F5383F17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sp>
        <p:nvSpPr>
          <p:cNvPr id="3" name="Rectangle 2">
            <a:extLst>
              <a:ext uri="{FF2B5EF4-FFF2-40B4-BE49-F238E27FC236}">
                <a16:creationId xmlns:a16="http://schemas.microsoft.com/office/drawing/2014/main" id="{A2EFFD56-6A12-4721-B927-E92BAD1682E7}"/>
              </a:ext>
            </a:extLst>
          </p:cNvPr>
          <p:cNvSpPr/>
          <p:nvPr/>
        </p:nvSpPr>
        <p:spPr>
          <a:xfrm>
            <a:off x="2672137" y="263441"/>
            <a:ext cx="390363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RESOURCE Fair </a:t>
            </a:r>
          </a:p>
        </p:txBody>
      </p:sp>
      <p:pic>
        <p:nvPicPr>
          <p:cNvPr id="5" name="Picture 4">
            <a:extLst>
              <a:ext uri="{FF2B5EF4-FFF2-40B4-BE49-F238E27FC236}">
                <a16:creationId xmlns:a16="http://schemas.microsoft.com/office/drawing/2014/main" id="{26F93809-C59A-4406-A0B5-0D6755D22261}"/>
              </a:ext>
            </a:extLst>
          </p:cNvPr>
          <p:cNvPicPr>
            <a:picLocks noChangeAspect="1"/>
          </p:cNvPicPr>
          <p:nvPr/>
        </p:nvPicPr>
        <p:blipFill>
          <a:blip r:embed="rId4"/>
          <a:stretch>
            <a:fillRect/>
          </a:stretch>
        </p:blipFill>
        <p:spPr>
          <a:xfrm>
            <a:off x="386821" y="653073"/>
            <a:ext cx="2373651" cy="1782086"/>
          </a:xfrm>
          <a:prstGeom prst="rect">
            <a:avLst/>
          </a:prstGeom>
          <a:effectLst/>
        </p:spPr>
      </p:pic>
      <p:pic>
        <p:nvPicPr>
          <p:cNvPr id="7" name="Picture 6">
            <a:extLst>
              <a:ext uri="{FF2B5EF4-FFF2-40B4-BE49-F238E27FC236}">
                <a16:creationId xmlns:a16="http://schemas.microsoft.com/office/drawing/2014/main" id="{8423B2FD-5410-41E6-8A7B-54DB3DB018A3}"/>
              </a:ext>
            </a:extLst>
          </p:cNvPr>
          <p:cNvPicPr>
            <a:picLocks noChangeAspect="1"/>
          </p:cNvPicPr>
          <p:nvPr/>
        </p:nvPicPr>
        <p:blipFill>
          <a:blip r:embed="rId5"/>
          <a:stretch>
            <a:fillRect/>
          </a:stretch>
        </p:blipFill>
        <p:spPr>
          <a:xfrm>
            <a:off x="6383529" y="584018"/>
            <a:ext cx="2409523" cy="1758301"/>
          </a:xfrm>
          <a:prstGeom prst="rect">
            <a:avLst/>
          </a:prstGeom>
        </p:spPr>
      </p:pic>
      <p:sp>
        <p:nvSpPr>
          <p:cNvPr id="9" name="TextBox 8">
            <a:extLst>
              <a:ext uri="{FF2B5EF4-FFF2-40B4-BE49-F238E27FC236}">
                <a16:creationId xmlns:a16="http://schemas.microsoft.com/office/drawing/2014/main" id="{D79B5765-E831-478D-A502-ED5267EB3C7B}"/>
              </a:ext>
            </a:extLst>
          </p:cNvPr>
          <p:cNvSpPr txBox="1"/>
          <p:nvPr/>
        </p:nvSpPr>
        <p:spPr>
          <a:xfrm>
            <a:off x="2618049" y="1067063"/>
            <a:ext cx="4011808" cy="954107"/>
          </a:xfrm>
          <a:prstGeom prst="rect">
            <a:avLst/>
          </a:prstGeom>
          <a:noFill/>
        </p:spPr>
        <p:txBody>
          <a:bodyPr wrap="square" rtlCol="0">
            <a:spAutoFit/>
          </a:bodyPr>
          <a:lstStyle/>
          <a:p>
            <a:r>
              <a:rPr lang="en-US" dirty="0">
                <a:latin typeface="Arial Rounded MT Bold" panose="020F0704030504030204" pitchFamily="34" charset="0"/>
              </a:rPr>
              <a:t>June 13, 2024 Ashtabula Towne Square Mall</a:t>
            </a:r>
          </a:p>
          <a:p>
            <a:pPr marL="285750" indent="-285750">
              <a:buFont typeface="Arial" panose="020B0604020202020204" pitchFamily="34" charset="0"/>
              <a:buChar char="•"/>
            </a:pPr>
            <a:r>
              <a:rPr lang="en-US" dirty="0">
                <a:latin typeface="Arial Rounded MT Bold" panose="020F0704030504030204" pitchFamily="34" charset="0"/>
              </a:rPr>
              <a:t>11:00AM- 3:00PM</a:t>
            </a:r>
          </a:p>
          <a:p>
            <a:pPr marL="285750" indent="-285750">
              <a:buFont typeface="Arial" panose="020B0604020202020204" pitchFamily="34" charset="0"/>
              <a:buChar char="•"/>
            </a:pPr>
            <a:r>
              <a:rPr lang="en-US" dirty="0">
                <a:latin typeface="Arial Rounded MT Bold" panose="020F0704030504030204" pitchFamily="34" charset="0"/>
              </a:rPr>
              <a:t>3:00PM-4:00PM Vendor Social</a:t>
            </a:r>
          </a:p>
          <a:p>
            <a:pPr marL="285750" indent="-285750">
              <a:buFont typeface="Arial" panose="020B0604020202020204" pitchFamily="34" charset="0"/>
              <a:buChar char="•"/>
            </a:pPr>
            <a:r>
              <a:rPr lang="en-US" dirty="0">
                <a:latin typeface="Arial Rounded MT Bold" panose="020F0704030504030204" pitchFamily="34" charset="0"/>
              </a:rPr>
              <a:t>4:00PM-6:00PM</a:t>
            </a:r>
          </a:p>
        </p:txBody>
      </p:sp>
      <p:sp>
        <p:nvSpPr>
          <p:cNvPr id="10" name="TextBox 9">
            <a:extLst>
              <a:ext uri="{FF2B5EF4-FFF2-40B4-BE49-F238E27FC236}">
                <a16:creationId xmlns:a16="http://schemas.microsoft.com/office/drawing/2014/main" id="{4B8E8174-6F5F-4B91-ABC1-5CCD02800A48}"/>
              </a:ext>
            </a:extLst>
          </p:cNvPr>
          <p:cNvSpPr txBox="1"/>
          <p:nvPr/>
        </p:nvSpPr>
        <p:spPr>
          <a:xfrm>
            <a:off x="602097" y="2764365"/>
            <a:ext cx="341918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Life Bridge Remote</a:t>
            </a:r>
          </a:p>
          <a:p>
            <a:pPr marL="285750" indent="-285750">
              <a:buFont typeface="Arial" panose="020B0604020202020204" pitchFamily="34" charset="0"/>
              <a:buChar char="•"/>
            </a:pPr>
            <a:r>
              <a:rPr lang="en-US" dirty="0"/>
              <a:t>Rest Assured</a:t>
            </a:r>
          </a:p>
          <a:p>
            <a:pPr marL="285750" indent="-285750">
              <a:buFont typeface="Arial" panose="020B0604020202020204" pitchFamily="34" charset="0"/>
              <a:buChar char="•"/>
            </a:pPr>
            <a:r>
              <a:rPr lang="en-US" dirty="0"/>
              <a:t>Threshold Residential Services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Family Pride of NEO</a:t>
            </a:r>
          </a:p>
          <a:p>
            <a:pPr marL="285750" indent="-285750">
              <a:buFont typeface="Arial" panose="020B0604020202020204" pitchFamily="34" charset="0"/>
              <a:buChar char="•"/>
            </a:pPr>
            <a:r>
              <a:rPr lang="en-US" dirty="0"/>
              <a:t>Friendship Clubhouse</a:t>
            </a:r>
          </a:p>
          <a:p>
            <a:pPr marL="285750" indent="-285750">
              <a:buFont typeface="Arial" panose="020B0604020202020204" pitchFamily="34" charset="0"/>
              <a:buChar char="•"/>
            </a:pPr>
            <a:r>
              <a:rPr lang="en-US" dirty="0"/>
              <a:t>Molina Healthcare</a:t>
            </a:r>
          </a:p>
          <a:p>
            <a:pPr marL="285750" indent="-285750">
              <a:buFont typeface="Arial" panose="020B0604020202020204" pitchFamily="34" charset="0"/>
              <a:buChar char="•"/>
            </a:pPr>
            <a:r>
              <a:rPr lang="en-US" dirty="0"/>
              <a:t>Lake Area Recovery Center</a:t>
            </a:r>
          </a:p>
          <a:p>
            <a:endParaRPr lang="en-US" dirty="0"/>
          </a:p>
        </p:txBody>
      </p:sp>
      <p:sp>
        <p:nvSpPr>
          <p:cNvPr id="11" name="TextBox 10">
            <a:extLst>
              <a:ext uri="{FF2B5EF4-FFF2-40B4-BE49-F238E27FC236}">
                <a16:creationId xmlns:a16="http://schemas.microsoft.com/office/drawing/2014/main" id="{7A3CECF2-03DF-481C-90A1-AD86C32DB548}"/>
              </a:ext>
            </a:extLst>
          </p:cNvPr>
          <p:cNvSpPr txBox="1"/>
          <p:nvPr/>
        </p:nvSpPr>
        <p:spPr>
          <a:xfrm>
            <a:off x="5467832" y="2668073"/>
            <a:ext cx="350103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We Thrive Together and Ohio Tech Ambassadors</a:t>
            </a:r>
          </a:p>
          <a:p>
            <a:pPr marL="285750" indent="-285750">
              <a:buFont typeface="Arial" panose="020B0604020202020204" pitchFamily="34" charset="0"/>
              <a:buChar char="•"/>
            </a:pPr>
            <a:r>
              <a:rPr lang="en-US" dirty="0"/>
              <a:t>Willing Hands</a:t>
            </a:r>
          </a:p>
          <a:p>
            <a:pPr marL="285750" indent="-285750">
              <a:buFont typeface="Arial" panose="020B0604020202020204" pitchFamily="34" charset="0"/>
              <a:buChar char="•"/>
            </a:pPr>
            <a:r>
              <a:rPr lang="en-US" dirty="0" err="1"/>
              <a:t>Viaquest</a:t>
            </a:r>
            <a:endParaRPr lang="en-US" dirty="0"/>
          </a:p>
          <a:p>
            <a:pPr marL="285750" indent="-285750">
              <a:buFont typeface="Arial" panose="020B0604020202020204" pitchFamily="34" charset="0"/>
              <a:buChar char="•"/>
            </a:pPr>
            <a:r>
              <a:rPr lang="en-US" dirty="0"/>
              <a:t>Achieving Dreams</a:t>
            </a:r>
          </a:p>
          <a:p>
            <a:pPr marL="285750" indent="-285750">
              <a:buFont typeface="Arial" panose="020B0604020202020204" pitchFamily="34" charset="0"/>
              <a:buChar char="•"/>
            </a:pPr>
            <a:r>
              <a:rPr lang="en-US" dirty="0" err="1"/>
              <a:t>ActiveDay</a:t>
            </a:r>
            <a:endParaRPr lang="en-US" dirty="0"/>
          </a:p>
          <a:p>
            <a:pPr marL="285750" indent="-285750">
              <a:buFont typeface="Arial" panose="020B0604020202020204" pitchFamily="34" charset="0"/>
              <a:buChar char="•"/>
            </a:pPr>
            <a:r>
              <a:rPr lang="en-US" dirty="0" err="1"/>
              <a:t>Greenelight</a:t>
            </a:r>
            <a:r>
              <a:rPr lang="en-US" dirty="0"/>
              <a:t> Workforce</a:t>
            </a:r>
          </a:p>
          <a:p>
            <a:pPr marL="285750" indent="-285750">
              <a:buFont typeface="Arial" panose="020B0604020202020204" pitchFamily="34" charset="0"/>
              <a:buChar char="•"/>
            </a:pPr>
            <a:r>
              <a:rPr lang="en-US" dirty="0"/>
              <a:t>CLW</a:t>
            </a:r>
          </a:p>
          <a:p>
            <a:pPr marL="285750" indent="-285750">
              <a:buFont typeface="Arial" panose="020B0604020202020204" pitchFamily="34" charset="0"/>
              <a:buChar char="•"/>
            </a:pPr>
            <a:r>
              <a:rPr lang="en-US" dirty="0"/>
              <a:t>A Lasting Impression</a:t>
            </a:r>
          </a:p>
        </p:txBody>
      </p:sp>
    </p:spTree>
    <p:extLst>
      <p:ext uri="{BB962C8B-B14F-4D97-AF65-F5344CB8AC3E}">
        <p14:creationId xmlns:p14="http://schemas.microsoft.com/office/powerpoint/2010/main" val="109958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13</a:t>
            </a:fld>
            <a:endParaRPr lang="en" dirty="0"/>
          </a:p>
        </p:txBody>
      </p:sp>
      <p:sp>
        <p:nvSpPr>
          <p:cNvPr id="3" name="Rectangle 2">
            <a:extLst>
              <a:ext uri="{FF2B5EF4-FFF2-40B4-BE49-F238E27FC236}">
                <a16:creationId xmlns:a16="http://schemas.microsoft.com/office/drawing/2014/main" id="{9A08555A-25C0-4B7A-9F56-BDE0C86F09C9}"/>
              </a:ext>
            </a:extLst>
          </p:cNvPr>
          <p:cNvSpPr/>
          <p:nvPr/>
        </p:nvSpPr>
        <p:spPr>
          <a:xfrm>
            <a:off x="2853239" y="167791"/>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2" name="TextBox 1">
            <a:extLst>
              <a:ext uri="{FF2B5EF4-FFF2-40B4-BE49-F238E27FC236}">
                <a16:creationId xmlns:a16="http://schemas.microsoft.com/office/drawing/2014/main" id="{F19D387E-136C-4DD0-A980-532007CDC232}"/>
              </a:ext>
            </a:extLst>
          </p:cNvPr>
          <p:cNvSpPr txBox="1"/>
          <p:nvPr/>
        </p:nvSpPr>
        <p:spPr>
          <a:xfrm>
            <a:off x="1658624" y="980968"/>
            <a:ext cx="6974379" cy="3847207"/>
          </a:xfrm>
          <a:prstGeom prst="rect">
            <a:avLst/>
          </a:prstGeom>
          <a:noFill/>
        </p:spPr>
        <p:txBody>
          <a:bodyPr wrap="square" rtlCol="0">
            <a:spAutoFit/>
          </a:bodyPr>
          <a:lstStyle/>
          <a:p>
            <a:r>
              <a:rPr lang="en-US" sz="1800" dirty="0"/>
              <a:t>		</a:t>
            </a:r>
            <a:r>
              <a:rPr lang="en-US" sz="1800" dirty="0">
                <a:hlinkClick r:id="rId3"/>
              </a:rPr>
              <a:t>Compensation Survey </a:t>
            </a:r>
            <a:endParaRPr lang="en-US" sz="1800" dirty="0"/>
          </a:p>
          <a:p>
            <a:r>
              <a:rPr lang="en-US" sz="1800" dirty="0"/>
              <a:t>What?</a:t>
            </a:r>
          </a:p>
          <a:p>
            <a:pPr marL="285750" indent="-285750">
              <a:buFont typeface="Arial" panose="020B0604020202020204" pitchFamily="34" charset="0"/>
              <a:buChar char="•"/>
            </a:pPr>
            <a:r>
              <a:rPr lang="en-US" dirty="0"/>
              <a:t>Determines how provider agencies use the Medicaid service rate increases to support the direct care workforce.  </a:t>
            </a:r>
          </a:p>
          <a:p>
            <a:pPr marL="285750" indent="-285750">
              <a:buFont typeface="Arial" panose="020B0604020202020204" pitchFamily="34" charset="0"/>
              <a:buChar char="•"/>
            </a:pPr>
            <a:r>
              <a:rPr lang="en-US" dirty="0"/>
              <a:t>This is a tool that helps communicate your stories regarding the DSP workforce to Public and Legislative bodies. </a:t>
            </a:r>
          </a:p>
          <a:p>
            <a:r>
              <a:rPr lang="en-US" sz="2000" dirty="0"/>
              <a:t>Why?</a:t>
            </a:r>
          </a:p>
          <a:p>
            <a:pPr marL="285750" indent="-285750">
              <a:buFont typeface="Arial" panose="020B0604020202020204" pitchFamily="34" charset="0"/>
              <a:buChar char="•"/>
            </a:pPr>
            <a:r>
              <a:rPr lang="en-US" dirty="0"/>
              <a:t>House Bill 33 appropriated $1.5 Billion dollars to increase DSP wage.</a:t>
            </a:r>
          </a:p>
          <a:p>
            <a:pPr marL="285750" indent="-285750">
              <a:buFont typeface="Arial" panose="020B0604020202020204" pitchFamily="34" charset="0"/>
              <a:buChar char="•"/>
            </a:pPr>
            <a:r>
              <a:rPr lang="en-US" dirty="0"/>
              <a:t>As a result of this increase there is now a requirement to report annual direct care worker wages to the Ohio General Assembly, the Governor, and the Joint Medicaid Oversite Committee.</a:t>
            </a:r>
          </a:p>
          <a:p>
            <a:r>
              <a:rPr lang="en-US" sz="2000" dirty="0"/>
              <a:t>Timeline? </a:t>
            </a:r>
          </a:p>
          <a:p>
            <a:pPr marL="285750" indent="-285750">
              <a:buFont typeface="Arial" panose="020B0604020202020204" pitchFamily="34" charset="0"/>
              <a:buChar char="•"/>
            </a:pPr>
            <a:r>
              <a:rPr lang="en-US" dirty="0"/>
              <a:t>April 15, 2024 Survey window will open (You will receive an email with a link)</a:t>
            </a:r>
          </a:p>
          <a:p>
            <a:pPr marL="285750" indent="-285750">
              <a:buFont typeface="Arial" panose="020B0604020202020204" pitchFamily="34" charset="0"/>
              <a:buChar char="•"/>
            </a:pPr>
            <a:r>
              <a:rPr lang="en-US" dirty="0"/>
              <a:t>June 30, 2024 Surveys are due</a:t>
            </a:r>
          </a:p>
          <a:p>
            <a:pPr marL="285750" indent="-285750">
              <a:buFont typeface="Arial" panose="020B0604020202020204" pitchFamily="34" charset="0"/>
              <a:buChar char="•"/>
            </a:pPr>
            <a:r>
              <a:rPr lang="en-US" dirty="0"/>
              <a:t>December/2024-  Report will be released</a:t>
            </a:r>
          </a:p>
          <a:p>
            <a:endParaRPr lang="en-US" dirty="0"/>
          </a:p>
        </p:txBody>
      </p:sp>
    </p:spTree>
    <p:extLst>
      <p:ext uri="{BB962C8B-B14F-4D97-AF65-F5344CB8AC3E}">
        <p14:creationId xmlns:p14="http://schemas.microsoft.com/office/powerpoint/2010/main" val="128860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EF075-2510-4500-8D81-8739F449AF5C}"/>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TextBox 2">
            <a:extLst>
              <a:ext uri="{FF2B5EF4-FFF2-40B4-BE49-F238E27FC236}">
                <a16:creationId xmlns:a16="http://schemas.microsoft.com/office/drawing/2014/main" id="{C15F76E1-AFB5-4AC8-A1D7-4C07A5F150F2}"/>
              </a:ext>
            </a:extLst>
          </p:cNvPr>
          <p:cNvSpPr txBox="1"/>
          <p:nvPr/>
        </p:nvSpPr>
        <p:spPr>
          <a:xfrm>
            <a:off x="1233971" y="1296293"/>
            <a:ext cx="7109929" cy="3847207"/>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MUI </a:t>
            </a:r>
            <a:r>
              <a:rPr lang="en-US" dirty="0" err="1"/>
              <a:t>Referesher</a:t>
            </a:r>
            <a:r>
              <a:rPr lang="en-US" dirty="0"/>
              <a:t> Training- 	</a:t>
            </a:r>
            <a:r>
              <a:rPr lang="en-US" b="1" dirty="0"/>
              <a:t>May 14, 2024</a:t>
            </a:r>
          </a:p>
          <a:p>
            <a:pPr marL="285750" indent="-285750">
              <a:buFont typeface="Wingdings" panose="05000000000000000000" pitchFamily="2" charset="2"/>
              <a:buChar char="v"/>
            </a:pPr>
            <a:r>
              <a:rPr lang="en-US" dirty="0"/>
              <a:t>Initial Medication Certification Category 1– 	  </a:t>
            </a:r>
            <a:r>
              <a:rPr lang="en-US" b="1" dirty="0"/>
              <a:t>June 3 &amp;4, 2024 (</a:t>
            </a:r>
            <a:r>
              <a:rPr lang="en-US" b="1" dirty="0">
                <a:highlight>
                  <a:srgbClr val="FFFF00"/>
                </a:highlight>
              </a:rPr>
              <a:t>FULL</a:t>
            </a:r>
            <a:r>
              <a:rPr lang="en-US" b="1" dirty="0"/>
              <a:t>)</a:t>
            </a:r>
          </a:p>
          <a:p>
            <a:pPr marL="285750" indent="-285750">
              <a:buFont typeface="Wingdings" panose="05000000000000000000" pitchFamily="2" charset="2"/>
              <a:buChar char="v"/>
            </a:pPr>
            <a:r>
              <a:rPr lang="en-US" dirty="0"/>
              <a:t>Initial Provider Training- 	</a:t>
            </a:r>
            <a:r>
              <a:rPr lang="en-US" b="1" dirty="0"/>
              <a:t>June 12, 2024</a:t>
            </a:r>
          </a:p>
          <a:p>
            <a:pPr marL="285750" indent="-285750">
              <a:buFont typeface="Wingdings" panose="05000000000000000000" pitchFamily="2" charset="2"/>
              <a:buChar char="v"/>
            </a:pPr>
            <a:r>
              <a:rPr lang="en-US" dirty="0"/>
              <a:t>Annual Provider Training- 	</a:t>
            </a:r>
            <a:r>
              <a:rPr lang="en-US" b="1" dirty="0"/>
              <a:t>July 30, 2024</a:t>
            </a:r>
          </a:p>
          <a:p>
            <a:pPr marL="285750" indent="-285750">
              <a:buFont typeface="Wingdings" panose="05000000000000000000" pitchFamily="2" charset="2"/>
              <a:buChar char="v"/>
            </a:pPr>
            <a:r>
              <a:rPr lang="en-US" dirty="0"/>
              <a:t>CPR/First Aid Blended Learning – 	 </a:t>
            </a:r>
            <a:r>
              <a:rPr lang="en-US" b="1" dirty="0"/>
              <a:t>June 10, 2024</a:t>
            </a:r>
          </a:p>
          <a:p>
            <a:pPr marL="285750" indent="-285750">
              <a:buFont typeface="Wingdings" panose="05000000000000000000" pitchFamily="2" charset="2"/>
              <a:buChar char="v"/>
            </a:pPr>
            <a:r>
              <a:rPr lang="en-US" dirty="0"/>
              <a:t>Initial Medication Administration Category 2 &amp; 3- </a:t>
            </a:r>
            <a:r>
              <a:rPr lang="en-US" b="1" dirty="0"/>
              <a:t>June 24, 2024</a:t>
            </a:r>
          </a:p>
          <a:p>
            <a:pPr marL="285750" indent="-285750">
              <a:buFont typeface="Wingdings" panose="05000000000000000000" pitchFamily="2" charset="2"/>
              <a:buChar char="v"/>
            </a:pPr>
            <a:r>
              <a:rPr lang="en-US" dirty="0"/>
              <a:t>Renewal Medication Certification Category 1, 2 &amp; 3 –    </a:t>
            </a:r>
            <a:r>
              <a:rPr lang="en-US" b="1" dirty="0"/>
              <a:t>June 25, 2024</a:t>
            </a:r>
          </a:p>
          <a:p>
            <a:pPr marL="285750" indent="-285750">
              <a:buFont typeface="Wingdings" panose="05000000000000000000" pitchFamily="2" charset="2"/>
              <a:buChar char="v"/>
            </a:pPr>
            <a:r>
              <a:rPr lang="fr-FR" dirty="0" err="1"/>
              <a:t>Nonviolent</a:t>
            </a:r>
            <a:r>
              <a:rPr lang="fr-FR" dirty="0"/>
              <a:t> Crisis Intervention® (NCI™)   - 	   </a:t>
            </a:r>
            <a:r>
              <a:rPr lang="fr-FR" b="1" dirty="0"/>
              <a:t>July 30, 2024</a:t>
            </a:r>
            <a:r>
              <a:rPr lang="fr-FR" dirty="0"/>
              <a:t> </a:t>
            </a:r>
          </a:p>
          <a:p>
            <a:r>
              <a:rPr lang="fr-FR" dirty="0"/>
              <a:t>      </a:t>
            </a:r>
            <a:r>
              <a:rPr lang="fr-FR" dirty="0" err="1"/>
              <a:t>Autism</a:t>
            </a:r>
            <a:r>
              <a:rPr lang="fr-FR" dirty="0"/>
              <a:t> Spectrum </a:t>
            </a:r>
            <a:r>
              <a:rPr lang="fr-FR" dirty="0" err="1"/>
              <a:t>Disorder</a:t>
            </a:r>
            <a:endParaRPr lang="en-US" dirty="0"/>
          </a:p>
          <a:p>
            <a:pPr marL="285750" indent="-285750">
              <a:buFont typeface="Wingdings" panose="05000000000000000000" pitchFamily="2" charset="2"/>
              <a:buChar char="v"/>
            </a:pPr>
            <a:endParaRPr lang="en-US" dirty="0"/>
          </a:p>
          <a:p>
            <a:endParaRPr lang="en-US" dirty="0"/>
          </a:p>
          <a:p>
            <a:endParaRPr lang="en-US" dirty="0"/>
          </a:p>
          <a:p>
            <a:endParaRPr lang="en-US" dirty="0"/>
          </a:p>
          <a:p>
            <a:endParaRPr lang="en-US" sz="1200" i="1" dirty="0"/>
          </a:p>
          <a:p>
            <a:r>
              <a:rPr lang="en-US" sz="1200" i="1" dirty="0"/>
              <a:t>All classes listed above are open for registration on the Ashtabula County Board of Developmental Disabilities website under the Provider support tab. </a:t>
            </a:r>
            <a:r>
              <a:rPr lang="en-US" sz="1200" i="1" dirty="0">
                <a:hlinkClick r:id="rId3"/>
              </a:rPr>
              <a:t>https://www.ashtabuladd.org/</a:t>
            </a:r>
            <a:endParaRPr lang="en-US" sz="1200" i="1" dirty="0"/>
          </a:p>
          <a:p>
            <a:endParaRPr lang="en-US" sz="1200" i="1" dirty="0"/>
          </a:p>
        </p:txBody>
      </p:sp>
      <p:pic>
        <p:nvPicPr>
          <p:cNvPr id="4" name="Picture 3">
            <a:extLst>
              <a:ext uri="{FF2B5EF4-FFF2-40B4-BE49-F238E27FC236}">
                <a16:creationId xmlns:a16="http://schemas.microsoft.com/office/drawing/2014/main" id="{CA5D106B-215C-4538-83AC-D6B51CC1C134}"/>
              </a:ext>
            </a:extLst>
          </p:cNvPr>
          <p:cNvPicPr>
            <a:picLocks noChangeAspect="1"/>
          </p:cNvPicPr>
          <p:nvPr/>
        </p:nvPicPr>
        <p:blipFill>
          <a:blip r:embed="rId4"/>
          <a:stretch>
            <a:fillRect/>
          </a:stretch>
        </p:blipFill>
        <p:spPr>
          <a:xfrm>
            <a:off x="0" y="3491346"/>
            <a:ext cx="9144000" cy="859536"/>
          </a:xfrm>
          <a:prstGeom prst="rect">
            <a:avLst/>
          </a:prstGeom>
        </p:spPr>
      </p:pic>
      <p:sp>
        <p:nvSpPr>
          <p:cNvPr id="14" name="Rectangle 13">
            <a:extLst>
              <a:ext uri="{FF2B5EF4-FFF2-40B4-BE49-F238E27FC236}">
                <a16:creationId xmlns:a16="http://schemas.microsoft.com/office/drawing/2014/main" id="{220C9DB0-4991-4225-A7A8-C4C6CC25B607}"/>
              </a:ext>
            </a:extLst>
          </p:cNvPr>
          <p:cNvSpPr/>
          <p:nvPr/>
        </p:nvSpPr>
        <p:spPr>
          <a:xfrm>
            <a:off x="1195076" y="372963"/>
            <a:ext cx="649408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Upcoming Training</a:t>
            </a:r>
          </a:p>
        </p:txBody>
      </p:sp>
    </p:spTree>
    <p:extLst>
      <p:ext uri="{BB962C8B-B14F-4D97-AF65-F5344CB8AC3E}">
        <p14:creationId xmlns:p14="http://schemas.microsoft.com/office/powerpoint/2010/main" val="337617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97185" y="4677499"/>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15</a:t>
            </a:fld>
            <a:endParaRPr lang="en" dirty="0"/>
          </a:p>
        </p:txBody>
      </p:sp>
      <p:sp>
        <p:nvSpPr>
          <p:cNvPr id="5" name="Rectangle 4">
            <a:extLst>
              <a:ext uri="{FF2B5EF4-FFF2-40B4-BE49-F238E27FC236}">
                <a16:creationId xmlns:a16="http://schemas.microsoft.com/office/drawing/2014/main" id="{FB3D9D8B-1BFD-4218-A926-CD9C46DCD7F2}"/>
              </a:ext>
            </a:extLst>
          </p:cNvPr>
          <p:cNvSpPr/>
          <p:nvPr/>
        </p:nvSpPr>
        <p:spPr>
          <a:xfrm>
            <a:off x="4928749" y="1671953"/>
            <a:ext cx="2401619" cy="307777"/>
          </a:xfrm>
          <a:prstGeom prst="rect">
            <a:avLst/>
          </a:prstGeom>
        </p:spPr>
        <p:txBody>
          <a:bodyPr wrap="none">
            <a:spAutoFit/>
          </a:bodyPr>
          <a:lstStyle/>
          <a:p>
            <a:r>
              <a:rPr lang="en-US" dirty="0"/>
              <a:t>https://wethrivetogether.org/</a:t>
            </a:r>
          </a:p>
        </p:txBody>
      </p:sp>
      <p:sp>
        <p:nvSpPr>
          <p:cNvPr id="4" name="Rectangle 3">
            <a:extLst>
              <a:ext uri="{FF2B5EF4-FFF2-40B4-BE49-F238E27FC236}">
                <a16:creationId xmlns:a16="http://schemas.microsoft.com/office/drawing/2014/main" id="{14DA6605-2833-4E26-90EC-B1DE3677B226}"/>
              </a:ext>
            </a:extLst>
          </p:cNvPr>
          <p:cNvSpPr/>
          <p:nvPr/>
        </p:nvSpPr>
        <p:spPr>
          <a:xfrm>
            <a:off x="4479641" y="2110085"/>
            <a:ext cx="184730" cy="646331"/>
          </a:xfrm>
          <a:prstGeom prst="rect">
            <a:avLst/>
          </a:prstGeom>
          <a:noFill/>
        </p:spPr>
        <p:txBody>
          <a:bodyPr wrap="none" lIns="91440" tIns="45720" rIns="91440" bIns="45720">
            <a:spAutoFit/>
          </a:bodyPr>
          <a:lstStyle/>
          <a:p>
            <a:pPr algn="ctr"/>
            <a:endParaRPr lang="en-US" sz="36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2FBCDEE4-3D91-448C-9527-DE2798D16558}"/>
              </a:ext>
            </a:extLst>
          </p:cNvPr>
          <p:cNvSpPr/>
          <p:nvPr/>
        </p:nvSpPr>
        <p:spPr>
          <a:xfrm>
            <a:off x="1569743" y="4197479"/>
            <a:ext cx="5302526" cy="523220"/>
          </a:xfrm>
          <a:prstGeom prst="rect">
            <a:avLst/>
          </a:prstGeom>
        </p:spPr>
        <p:txBody>
          <a:bodyPr wrap="square">
            <a:spAutoFit/>
          </a:bodyPr>
          <a:lstStyle/>
          <a:p>
            <a:pPr algn="ctr"/>
            <a:r>
              <a:rPr lang="en-US" sz="2800" dirty="0">
                <a:ln w="0"/>
                <a:solidFill>
                  <a:schemeClr val="accent1"/>
                </a:solidFill>
                <a:effectLst>
                  <a:outerShdw blurRad="38100" dist="25400" dir="5400000" algn="ctr" rotWithShape="0">
                    <a:srgbClr val="6E747A">
                      <a:alpha val="43000"/>
                    </a:srgbClr>
                  </a:outerShdw>
                </a:effectLst>
              </a:rPr>
              <a:t>Community</a:t>
            </a:r>
            <a:r>
              <a:rPr lang="en-US" dirty="0">
                <a:ln w="0"/>
                <a:solidFill>
                  <a:schemeClr val="accent1"/>
                </a:solidFill>
                <a:effectLst>
                  <a:outerShdw blurRad="38100" dist="25400" dir="5400000" algn="ctr" rotWithShape="0">
                    <a:srgbClr val="6E747A">
                      <a:alpha val="43000"/>
                    </a:srgbClr>
                  </a:outerShdw>
                </a:effectLst>
              </a:rPr>
              <a:t> </a:t>
            </a:r>
            <a:r>
              <a:rPr lang="en-US" sz="2800" dirty="0">
                <a:ln w="0"/>
                <a:solidFill>
                  <a:schemeClr val="accent1"/>
                </a:solidFill>
                <a:effectLst>
                  <a:outerShdw blurRad="38100" dist="25400" dir="5400000" algn="ctr" rotWithShape="0">
                    <a:srgbClr val="6E747A">
                      <a:alpha val="43000"/>
                    </a:srgbClr>
                  </a:outerShdw>
                </a:effectLst>
              </a:rPr>
              <a:t>Inclusion activities</a:t>
            </a:r>
          </a:p>
        </p:txBody>
      </p:sp>
      <p:sp>
        <p:nvSpPr>
          <p:cNvPr id="8" name="Rectangle 7">
            <a:extLst>
              <a:ext uri="{FF2B5EF4-FFF2-40B4-BE49-F238E27FC236}">
                <a16:creationId xmlns:a16="http://schemas.microsoft.com/office/drawing/2014/main" id="{6772248B-D17D-4938-86AC-F4DA03F548FE}"/>
              </a:ext>
            </a:extLst>
          </p:cNvPr>
          <p:cNvSpPr/>
          <p:nvPr/>
        </p:nvSpPr>
        <p:spPr>
          <a:xfrm>
            <a:off x="2853239" y="167791"/>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pic>
        <p:nvPicPr>
          <p:cNvPr id="2052" name="Picture 4" descr="https://lh7-us.googleusercontent.com/N1NeCdiSlJCG-URE6vUJ2YizG7S7xoty9HFot-MwEgQwvOBNwtN-Mpy1NZDfNikPJ0efeLQ8mMIOSjuBPR7mDVWugjdT8m_HiPsY7IzYyPecJ-yZpcPCE3Q6vEHWBCDCCfMaM1qJFuX_8Tsd314KnVs">
            <a:extLst>
              <a:ext uri="{FF2B5EF4-FFF2-40B4-BE49-F238E27FC236}">
                <a16:creationId xmlns:a16="http://schemas.microsoft.com/office/drawing/2014/main" id="{8B0BC347-1DC2-4ED6-8B6B-FD8102EB4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45" y="971878"/>
            <a:ext cx="3550300" cy="887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7-us.googleusercontent.com/gKsKgr6qBOXVWxxclWzHwNwosgY0Vcy9cNPKxGA_Jz2E3mmo4wNRVikSA_UIrAzNXCTbwfUjKkFlzTLnu604_MCWY-oCFvMJO_uAKlv87EPIKk03M-f-w5v_pSwGuA2WM7MIV_OhsYrv5VbUEq9PEgo">
            <a:extLst>
              <a:ext uri="{FF2B5EF4-FFF2-40B4-BE49-F238E27FC236}">
                <a16:creationId xmlns:a16="http://schemas.microsoft.com/office/drawing/2014/main" id="{E79A2791-1B20-44D0-9C86-9B4E9585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71878"/>
            <a:ext cx="2930377" cy="7344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lh7-us.googleusercontent.com/TLcogSyqYmizavsxi5B2tiM9DRFZYwtQB63_TGToF8bbQYQn8GIRrJtnICvBS__ZboQ79v40CkMi59CDaH1hyekml9w2lBPxx-xNJHqK_VD0c2D6okuEnHuS-pSicf-JC1UapM9Vz7uZRXd7ezYK4i4">
            <a:extLst>
              <a:ext uri="{FF2B5EF4-FFF2-40B4-BE49-F238E27FC236}">
                <a16:creationId xmlns:a16="http://schemas.microsoft.com/office/drawing/2014/main" id="{9BFA3B04-6DCD-42F9-BBFD-984E6DEE1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31" y="1992601"/>
            <a:ext cx="3547014" cy="8867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lh7-us.googleusercontent.com/Raahw6SrnAKtyJu_98fIn6mSABqeXLteSjQ7mpF78ls9IVqCjH201xMkEfUeAf1qNv3f6HBI_rbf15dzv3FGVmthWDFg0Y5OOt_5L4zIkjvJVjyigxkkjBks2ZArKY_bKa3MR6AQrp-nM3jxF3Ugh20">
            <a:extLst>
              <a:ext uri="{FF2B5EF4-FFF2-40B4-BE49-F238E27FC236}">
                <a16:creationId xmlns:a16="http://schemas.microsoft.com/office/drawing/2014/main" id="{1BF9EB3E-BEE6-4899-B779-16975C047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45" y="3168022"/>
            <a:ext cx="3550300" cy="88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lh7-us.googleusercontent.com/OBBCzJsl21Cv4v6uI5MrP4UFe0gnoCbakZQCFg9w4sOxRRvtRVKNYyQ1CLmWeXe_jURFS0b2FU7-owYqbucF6ZGx56A3U6MGEldP47Y9HodADmk0ZCvJaonSEFs8ru5v_ePzg-zE431AfCbzE-c92bw">
            <a:extLst>
              <a:ext uri="{FF2B5EF4-FFF2-40B4-BE49-F238E27FC236}">
                <a16:creationId xmlns:a16="http://schemas.microsoft.com/office/drawing/2014/main" id="{208F1BC1-6031-4CC9-B035-C730B13357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6067" y="2001950"/>
            <a:ext cx="3547017" cy="8867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7-us.googleusercontent.com/Tp1H8PLqTcmzVSI2CsGi9ke1f1nyKCotN1fNrynh8EoJLlKxE7DOJRfMSsOytrml5C3D52MRiYEn7LzZ9vijvjS7yx-lWa-h2TMH7SUOWtD-esi9CVfXdfrEQGwHXCh7PLu6Ckia_ES4M8y6rY8-Okg">
            <a:extLst>
              <a:ext uri="{FF2B5EF4-FFF2-40B4-BE49-F238E27FC236}">
                <a16:creationId xmlns:a16="http://schemas.microsoft.com/office/drawing/2014/main" id="{077D7DBA-09E4-40CB-A544-5788E071A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2799" y="3167558"/>
            <a:ext cx="3507369" cy="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7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594DF-97E6-457B-BF04-0CF6353975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3" name="Rectangle 2">
            <a:extLst>
              <a:ext uri="{FF2B5EF4-FFF2-40B4-BE49-F238E27FC236}">
                <a16:creationId xmlns:a16="http://schemas.microsoft.com/office/drawing/2014/main" id="{08D90D1A-F269-4FFC-BD48-B1CA5335AE7D}"/>
              </a:ext>
            </a:extLst>
          </p:cNvPr>
          <p:cNvSpPr/>
          <p:nvPr/>
        </p:nvSpPr>
        <p:spPr>
          <a:xfrm>
            <a:off x="1748094" y="-27277"/>
            <a:ext cx="668644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And So Much More!</a:t>
            </a:r>
          </a:p>
        </p:txBody>
      </p:sp>
      <p:pic>
        <p:nvPicPr>
          <p:cNvPr id="3080" name="Picture 8" descr="https://lh7-us.googleusercontent.com/5tkm-pmFHmWTYxUqXxsGa_L6Ickg3aVoiHGiAPsll3xqWbdDTqZM4WQW8Jc9SH1SLCphaixwJhH149FUnMdS92CxYDJ4FepiUGQCrIJUDBtjFPxSMtpSZDdXAGOutKM6MWFXTdB-bcDdXw8GOUPUyuo">
            <a:extLst>
              <a:ext uri="{FF2B5EF4-FFF2-40B4-BE49-F238E27FC236}">
                <a16:creationId xmlns:a16="http://schemas.microsoft.com/office/drawing/2014/main" id="{46DB718A-B546-47FE-B4D0-1718F4042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463" y="1356176"/>
            <a:ext cx="3438688" cy="8596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7-us.googleusercontent.com/KMDDoGmgaVzO6fWDxm1gkbKD1mnsGArr7qSrf4a5NWBhLtBb8kU5vTxNJaOag53yEK-6Oi7XqL6WAA9ORIrZZ32EN68xq9TzABGbNEgZrf39DHI0SHsCnQMxRrsqFIIpfM7R3WYtzCyMj-8_dc22sR4">
            <a:extLst>
              <a:ext uri="{FF2B5EF4-FFF2-40B4-BE49-F238E27FC236}">
                <a16:creationId xmlns:a16="http://schemas.microsoft.com/office/drawing/2014/main" id="{BAF1AB58-0104-4A2D-9FB1-2DFD376B9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094" y="2423938"/>
            <a:ext cx="3321426" cy="83035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lh7-us.googleusercontent.com/pXzu32-WX6RrSdJWYqBw_iLl0D8qPCC74LKUVhp8YupFm_cLJMM_c8gS8UUVg3kUgbyafrRNrpt5190YsAZ1AcFPN72rkUJOQCfSdLJZA60Rp7cjqUiYSoya2AQAooCnrSipSRMm17DZYB_fVpL7NlI">
            <a:extLst>
              <a:ext uri="{FF2B5EF4-FFF2-40B4-BE49-F238E27FC236}">
                <a16:creationId xmlns:a16="http://schemas.microsoft.com/office/drawing/2014/main" id="{14E18F63-9B6E-4CC8-B1C8-CE96211DA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463" y="3493409"/>
            <a:ext cx="3438688" cy="8596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lh7-us.googleusercontent.com/wH3LY_Kp6tJoZeJdqH6uOwKhI0r9cTIM8bq6Ih8CfuQmwdnelD62dpQvR7a_MpWeJCfgNT5Lio69jPRUojTBWhiu2kQuRgaE959_pO7bLIpvdfDg5VWwhGxnCxEICsKMgwbuq_U66rYolpGnhDzijUY">
            <a:extLst>
              <a:ext uri="{FF2B5EF4-FFF2-40B4-BE49-F238E27FC236}">
                <a16:creationId xmlns:a16="http://schemas.microsoft.com/office/drawing/2014/main" id="{BBFDFB78-8C88-4E5D-98AB-4AD30BC94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458" y="1524544"/>
            <a:ext cx="3952931" cy="9882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7-us.googleusercontent.com/SsXA5q79fSpAA7v72yH1NvuM3zYXJlsL_sSx62SiW5mdQ5yT2o4pzGNT0tBJnfNxTA8NLGD7i5qNEkBKqmfaKObduGeCnI0RfvX457SMllh-zLn6zZSUndN8nkorz75gHe2KQsTptfUt96Gx0FeBP_w">
            <a:extLst>
              <a:ext uri="{FF2B5EF4-FFF2-40B4-BE49-F238E27FC236}">
                <a16:creationId xmlns:a16="http://schemas.microsoft.com/office/drawing/2014/main" id="{7A4D3717-406C-444A-8542-C720027BF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1457" y="2726516"/>
            <a:ext cx="3952932" cy="9882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056A3E-8AFA-41D6-886C-A1930B5069DC}"/>
              </a:ext>
            </a:extLst>
          </p:cNvPr>
          <p:cNvPicPr>
            <a:picLocks noChangeAspect="1"/>
          </p:cNvPicPr>
          <p:nvPr/>
        </p:nvPicPr>
        <p:blipFill>
          <a:blip r:embed="rId8"/>
          <a:stretch>
            <a:fillRect/>
          </a:stretch>
        </p:blipFill>
        <p:spPr>
          <a:xfrm>
            <a:off x="4931457" y="3858965"/>
            <a:ext cx="3952932" cy="988233"/>
          </a:xfrm>
          <a:prstGeom prst="rect">
            <a:avLst/>
          </a:prstGeom>
        </p:spPr>
      </p:pic>
    </p:spTree>
    <p:extLst>
      <p:ext uri="{BB962C8B-B14F-4D97-AF65-F5344CB8AC3E}">
        <p14:creationId xmlns:p14="http://schemas.microsoft.com/office/powerpoint/2010/main" val="240264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1F009C-CA08-4A0A-8B91-9BBC32F571D9}"/>
              </a:ext>
            </a:extLst>
          </p:cNvPr>
          <p:cNvSpPr/>
          <p:nvPr/>
        </p:nvSpPr>
        <p:spPr>
          <a:xfrm>
            <a:off x="728640" y="398978"/>
            <a:ext cx="7686720" cy="3908762"/>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Next Provider Meeting </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July 11, 2024</a:t>
            </a: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Resource Fair ~</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June 13, 2024</a:t>
            </a:r>
          </a:p>
        </p:txBody>
      </p:sp>
      <p:pic>
        <p:nvPicPr>
          <p:cNvPr id="4" name="Picture 3">
            <a:extLst>
              <a:ext uri="{FF2B5EF4-FFF2-40B4-BE49-F238E27FC236}">
                <a16:creationId xmlns:a16="http://schemas.microsoft.com/office/drawing/2014/main" id="{1114A3FC-40A5-4090-A9A9-384D4C1097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71648" y="2842779"/>
            <a:ext cx="1096241" cy="913534"/>
          </a:xfrm>
          <a:prstGeom prst="rect">
            <a:avLst/>
          </a:prstGeom>
        </p:spPr>
      </p:pic>
      <p:pic>
        <p:nvPicPr>
          <p:cNvPr id="5" name="Picture 4">
            <a:extLst>
              <a:ext uri="{FF2B5EF4-FFF2-40B4-BE49-F238E27FC236}">
                <a16:creationId xmlns:a16="http://schemas.microsoft.com/office/drawing/2014/main" id="{E264DC7F-B3F8-4D4F-B547-2A04E1A955E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23879" y="2842779"/>
            <a:ext cx="1096241" cy="913534"/>
          </a:xfrm>
          <a:prstGeom prst="rect">
            <a:avLst/>
          </a:prstGeom>
        </p:spPr>
      </p:pic>
      <p:pic>
        <p:nvPicPr>
          <p:cNvPr id="6" name="Picture 5">
            <a:extLst>
              <a:ext uri="{FF2B5EF4-FFF2-40B4-BE49-F238E27FC236}">
                <a16:creationId xmlns:a16="http://schemas.microsoft.com/office/drawing/2014/main" id="{3EA1A6E5-8A35-4594-8D3C-E74909E4A9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76110" y="2842779"/>
            <a:ext cx="1096241" cy="913534"/>
          </a:xfrm>
          <a:prstGeom prst="rect">
            <a:avLst/>
          </a:prstGeom>
        </p:spPr>
      </p:pic>
    </p:spTree>
    <p:extLst>
      <p:ext uri="{BB962C8B-B14F-4D97-AF65-F5344CB8AC3E}">
        <p14:creationId xmlns:p14="http://schemas.microsoft.com/office/powerpoint/2010/main" val="1938443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EBB956-BCC8-4E92-9D78-37DDC7AF850C}"/>
              </a:ext>
            </a:extLst>
          </p:cNvPr>
          <p:cNvPicPr>
            <a:picLocks noChangeAspect="1"/>
          </p:cNvPicPr>
          <p:nvPr/>
        </p:nvPicPr>
        <p:blipFill>
          <a:blip r:embed="rId3"/>
          <a:stretch>
            <a:fillRect/>
          </a:stretch>
        </p:blipFill>
        <p:spPr>
          <a:xfrm>
            <a:off x="2135026" y="948841"/>
            <a:ext cx="1455950" cy="2475115"/>
          </a:xfrm>
          <a:prstGeom prst="rect">
            <a:avLst/>
          </a:prstGeom>
          <a:effectLst>
            <a:softEdge rad="127000"/>
          </a:effectLst>
        </p:spPr>
      </p:pic>
      <p:sp>
        <p:nvSpPr>
          <p:cNvPr id="12" name="TextBox 11">
            <a:extLst>
              <a:ext uri="{FF2B5EF4-FFF2-40B4-BE49-F238E27FC236}">
                <a16:creationId xmlns:a16="http://schemas.microsoft.com/office/drawing/2014/main" id="{04679516-513D-4D73-8583-F92E2E216ED3}"/>
              </a:ext>
            </a:extLst>
          </p:cNvPr>
          <p:cNvSpPr txBox="1"/>
          <p:nvPr/>
        </p:nvSpPr>
        <p:spPr>
          <a:xfrm>
            <a:off x="3822816" y="1633662"/>
            <a:ext cx="2651760" cy="1323439"/>
          </a:xfrm>
          <a:prstGeom prst="rect">
            <a:avLst/>
          </a:prstGeom>
          <a:noFill/>
        </p:spPr>
        <p:txBody>
          <a:bodyPr wrap="square" rtlCol="0">
            <a:spAutoFit/>
          </a:bodyPr>
          <a:lstStyle/>
          <a:p>
            <a:pPr algn="ctr"/>
            <a:r>
              <a:rPr lang="en-US" sz="2000" dirty="0">
                <a:latin typeface="Arial Rounded MT Bold" panose="020F0704030504030204" pitchFamily="34" charset="0"/>
              </a:rPr>
              <a:t>SSA Department</a:t>
            </a:r>
          </a:p>
          <a:p>
            <a:endParaRPr lang="en-US" sz="2000" dirty="0">
              <a:latin typeface="Arial Rounded MT Bold" panose="020F0704030504030204" pitchFamily="34" charset="0"/>
            </a:endParaRPr>
          </a:p>
          <a:p>
            <a:pPr algn="ctr"/>
            <a:r>
              <a:rPr lang="en-US" sz="2000" dirty="0">
                <a:latin typeface="Arial Rounded MT Bold" panose="020F0704030504030204" pitchFamily="34" charset="0"/>
              </a:rPr>
              <a:t>Jessica </a:t>
            </a:r>
            <a:r>
              <a:rPr lang="en-US" sz="2000" dirty="0" err="1">
                <a:latin typeface="Arial Rounded MT Bold" panose="020F0704030504030204" pitchFamily="34" charset="0"/>
              </a:rPr>
              <a:t>Bruckman</a:t>
            </a:r>
            <a:r>
              <a:rPr lang="en-US" sz="2000" dirty="0">
                <a:latin typeface="Arial Rounded MT Bold" panose="020F0704030504030204" pitchFamily="34" charset="0"/>
              </a:rPr>
              <a:t> SSA</a:t>
            </a:r>
          </a:p>
        </p:txBody>
      </p:sp>
      <p:pic>
        <p:nvPicPr>
          <p:cNvPr id="14" name="Picture 13">
            <a:extLst>
              <a:ext uri="{FF2B5EF4-FFF2-40B4-BE49-F238E27FC236}">
                <a16:creationId xmlns:a16="http://schemas.microsoft.com/office/drawing/2014/main" id="{25C72E3B-3D2C-4D54-B120-51A2DF0AE8F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59378" y="2957101"/>
            <a:ext cx="6625243" cy="1864993"/>
          </a:xfrm>
          <a:prstGeom prst="rect">
            <a:avLst/>
          </a:prstGeom>
          <a:effectLst>
            <a:softEdge rad="114300"/>
          </a:effectLst>
        </p:spPr>
      </p:pic>
    </p:spTree>
    <p:extLst>
      <p:ext uri="{BB962C8B-B14F-4D97-AF65-F5344CB8AC3E}">
        <p14:creationId xmlns:p14="http://schemas.microsoft.com/office/powerpoint/2010/main" val="188834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BA7702-DA9D-4632-AC8A-970A6BE0CD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36248" y="2760734"/>
            <a:ext cx="2200355" cy="1461173"/>
          </a:xfrm>
          <a:prstGeom prst="rect">
            <a:avLst/>
          </a:prstGeom>
          <a:effectLst>
            <a:softEdge rad="101600"/>
          </a:effectLst>
        </p:spPr>
      </p:pic>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379229" y="4612152"/>
            <a:ext cx="544387" cy="355949"/>
          </a:xfrm>
        </p:spPr>
        <p:txBody>
          <a:bodyPr/>
          <a:lstStyle/>
          <a:p>
            <a:pPr marL="0" lvl="0" indent="0" algn="r" rtl="0">
              <a:spcBef>
                <a:spcPts val="0"/>
              </a:spcBef>
              <a:spcAft>
                <a:spcPts val="0"/>
              </a:spcAft>
              <a:buNone/>
            </a:pPr>
            <a:fld id="{00000000-1234-1234-1234-123412341234}" type="slidenum">
              <a:rPr lang="en" smtClean="0">
                <a:solidFill>
                  <a:schemeClr val="accent1"/>
                </a:solidFill>
              </a:rPr>
              <a:t>3</a:t>
            </a:fld>
            <a:endParaRPr lang="en" dirty="0">
              <a:solidFill>
                <a:schemeClr val="accent1"/>
              </a:solidFill>
            </a:endParaRPr>
          </a:p>
        </p:txBody>
      </p:sp>
      <p:sp>
        <p:nvSpPr>
          <p:cNvPr id="7" name="Rectangle 6">
            <a:extLst>
              <a:ext uri="{FF2B5EF4-FFF2-40B4-BE49-F238E27FC236}">
                <a16:creationId xmlns:a16="http://schemas.microsoft.com/office/drawing/2014/main" id="{1701C2FB-53F1-41A6-92CC-8DE978D7A852}"/>
              </a:ext>
            </a:extLst>
          </p:cNvPr>
          <p:cNvSpPr/>
          <p:nvPr/>
        </p:nvSpPr>
        <p:spPr>
          <a:xfrm>
            <a:off x="2556063" y="1042320"/>
            <a:ext cx="4031873"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tx1">
                    <a:lumMod val="75000"/>
                    <a:lumOff val="25000"/>
                  </a:schemeClr>
                </a:solidFill>
                <a:effectLst/>
              </a:rPr>
              <a:t>DSP of the Month</a:t>
            </a:r>
          </a:p>
        </p:txBody>
      </p:sp>
      <p:sp>
        <p:nvSpPr>
          <p:cNvPr id="3" name="Rectangle 2">
            <a:extLst>
              <a:ext uri="{FF2B5EF4-FFF2-40B4-BE49-F238E27FC236}">
                <a16:creationId xmlns:a16="http://schemas.microsoft.com/office/drawing/2014/main" id="{7F088934-DD0C-40B0-837D-2254E9CBD351}"/>
              </a:ext>
            </a:extLst>
          </p:cNvPr>
          <p:cNvSpPr/>
          <p:nvPr/>
        </p:nvSpPr>
        <p:spPr>
          <a:xfrm rot="20785269">
            <a:off x="-72878" y="2265057"/>
            <a:ext cx="4031874" cy="923330"/>
          </a:xfrm>
          <a:prstGeom prst="rect">
            <a:avLst/>
          </a:prstGeom>
          <a:noFill/>
        </p:spPr>
        <p:txBody>
          <a:bodyPr wrap="none" lIns="91440" tIns="45720" rIns="91440" bIns="45720">
            <a:spAutoFit/>
          </a:bodyPr>
          <a:lstStyle/>
          <a:p>
            <a:pPr algn="ctr"/>
            <a:r>
              <a:rPr lang="en-US" sz="5400" b="0" cap="none" spc="0" dirty="0">
                <a:ln w="0"/>
                <a:solidFill>
                  <a:srgbClr val="00B0F0"/>
                </a:solidFill>
                <a:effectLst>
                  <a:reflection blurRad="6350" stA="53000" endA="300" endPos="35500" dir="5400000" sy="-90000" algn="bl" rotWithShape="0"/>
                </a:effectLst>
              </a:rPr>
              <a:t>Blake Hinkle</a:t>
            </a:r>
          </a:p>
        </p:txBody>
      </p:sp>
      <p:sp>
        <p:nvSpPr>
          <p:cNvPr id="4" name="Rectangle 3">
            <a:extLst>
              <a:ext uri="{FF2B5EF4-FFF2-40B4-BE49-F238E27FC236}">
                <a16:creationId xmlns:a16="http://schemas.microsoft.com/office/drawing/2014/main" id="{4D5CB68D-4C1C-4375-91AE-E4E49DA427BD}"/>
              </a:ext>
            </a:extLst>
          </p:cNvPr>
          <p:cNvSpPr/>
          <p:nvPr/>
        </p:nvSpPr>
        <p:spPr>
          <a:xfrm>
            <a:off x="1631811" y="4044771"/>
            <a:ext cx="5609228" cy="923330"/>
          </a:xfrm>
          <a:prstGeom prst="rect">
            <a:avLst/>
          </a:prstGeom>
          <a:noFill/>
        </p:spPr>
        <p:txBody>
          <a:bodyPr wrap="none" lIns="91440" tIns="45720" rIns="91440" bIns="45720">
            <a:spAutoFit/>
          </a:bodyPr>
          <a:lstStyle/>
          <a:p>
            <a:pPr algn="ctr"/>
            <a:r>
              <a:rPr lang="en-US" sz="5400" b="0" cap="none" spc="0" dirty="0">
                <a:ln w="0"/>
                <a:solidFill>
                  <a:srgbClr val="00B050"/>
                </a:solidFill>
                <a:effectLst>
                  <a:reflection blurRad="6350" stA="53000" endA="300" endPos="35500" dir="5400000" sy="-90000" algn="bl" rotWithShape="0"/>
                </a:effectLst>
              </a:rPr>
              <a:t>Laura McCormick</a:t>
            </a:r>
          </a:p>
        </p:txBody>
      </p:sp>
      <p:sp>
        <p:nvSpPr>
          <p:cNvPr id="10" name="Rectangle 9">
            <a:extLst>
              <a:ext uri="{FF2B5EF4-FFF2-40B4-BE49-F238E27FC236}">
                <a16:creationId xmlns:a16="http://schemas.microsoft.com/office/drawing/2014/main" id="{876666CE-E3F8-4225-B4AE-395A75AD48A1}"/>
              </a:ext>
            </a:extLst>
          </p:cNvPr>
          <p:cNvSpPr/>
          <p:nvPr/>
        </p:nvSpPr>
        <p:spPr>
          <a:xfrm rot="715164">
            <a:off x="4915972" y="2299069"/>
            <a:ext cx="3954929" cy="923330"/>
          </a:xfrm>
          <a:prstGeom prst="rect">
            <a:avLst/>
          </a:prstGeom>
          <a:noFill/>
        </p:spPr>
        <p:txBody>
          <a:bodyPr wrap="none" lIns="91440" tIns="45720" rIns="91440" bIns="45720">
            <a:spAutoFit/>
          </a:bodyPr>
          <a:lstStyle/>
          <a:p>
            <a:pPr algn="ctr"/>
            <a:r>
              <a:rPr lang="en-US" sz="5400" b="0" cap="none" spc="0" dirty="0" err="1">
                <a:ln w="0"/>
                <a:solidFill>
                  <a:schemeClr val="tx1">
                    <a:lumMod val="50000"/>
                    <a:lumOff val="50000"/>
                  </a:schemeClr>
                </a:solidFill>
                <a:effectLst>
                  <a:reflection blurRad="6350" stA="53000" endA="300" endPos="35500" dir="5400000" sy="-90000" algn="bl" rotWithShape="0"/>
                </a:effectLst>
              </a:rPr>
              <a:t>Siarra</a:t>
            </a:r>
            <a:r>
              <a:rPr lang="en-US" sz="5400" b="0" cap="none" spc="0" dirty="0">
                <a:ln w="0"/>
                <a:solidFill>
                  <a:schemeClr val="tx1">
                    <a:lumMod val="50000"/>
                    <a:lumOff val="50000"/>
                  </a:schemeClr>
                </a:solidFill>
                <a:effectLst>
                  <a:reflection blurRad="6350" stA="53000" endA="300" endPos="35500" dir="5400000" sy="-90000" algn="bl" rotWithShape="0"/>
                </a:effectLst>
              </a:rPr>
              <a:t> Brazil</a:t>
            </a:r>
          </a:p>
        </p:txBody>
      </p:sp>
      <p:sp>
        <p:nvSpPr>
          <p:cNvPr id="19" name="Star: 5 Points 18">
            <a:extLst>
              <a:ext uri="{FF2B5EF4-FFF2-40B4-BE49-F238E27FC236}">
                <a16:creationId xmlns:a16="http://schemas.microsoft.com/office/drawing/2014/main" id="{CC5035E1-54B2-4423-934B-466C9F2984AC}"/>
              </a:ext>
            </a:extLst>
          </p:cNvPr>
          <p:cNvSpPr/>
          <p:nvPr/>
        </p:nvSpPr>
        <p:spPr>
          <a:xfrm>
            <a:off x="1266051" y="1905930"/>
            <a:ext cx="523702" cy="532015"/>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2" name="Star: 5 Points 21">
            <a:extLst>
              <a:ext uri="{FF2B5EF4-FFF2-40B4-BE49-F238E27FC236}">
                <a16:creationId xmlns:a16="http://schemas.microsoft.com/office/drawing/2014/main" id="{62B3E725-C3D9-4C51-831C-825FA0AB264E}"/>
              </a:ext>
            </a:extLst>
          </p:cNvPr>
          <p:cNvSpPr/>
          <p:nvPr/>
        </p:nvSpPr>
        <p:spPr>
          <a:xfrm>
            <a:off x="2352401" y="3413056"/>
            <a:ext cx="407323" cy="415611"/>
          </a:xfrm>
          <a:prstGeom prst="star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3CAF0A36-22E5-4639-82F0-39E3CFF6DB9C}"/>
              </a:ext>
            </a:extLst>
          </p:cNvPr>
          <p:cNvSpPr/>
          <p:nvPr/>
        </p:nvSpPr>
        <p:spPr>
          <a:xfrm>
            <a:off x="6072279" y="3311836"/>
            <a:ext cx="436319" cy="432912"/>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D0922C49-ADA0-4C43-B370-2DFD88F58EB3}"/>
              </a:ext>
            </a:extLst>
          </p:cNvPr>
          <p:cNvSpPr/>
          <p:nvPr/>
        </p:nvSpPr>
        <p:spPr>
          <a:xfrm>
            <a:off x="7559514" y="2039735"/>
            <a:ext cx="523702" cy="532015"/>
          </a:xfrm>
          <a:prstGeom prst="star5">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E41742B9-4244-429D-8EF7-0AAA01567846}"/>
              </a:ext>
            </a:extLst>
          </p:cNvPr>
          <p:cNvSpPr/>
          <p:nvPr/>
        </p:nvSpPr>
        <p:spPr>
          <a:xfrm>
            <a:off x="656706" y="4044771"/>
            <a:ext cx="565266" cy="567381"/>
          </a:xfrm>
          <a:prstGeom prst="star5">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7B24449E-E689-48F8-98D9-1C929222A8EE}"/>
              </a:ext>
            </a:extLst>
          </p:cNvPr>
          <p:cNvSpPr/>
          <p:nvPr/>
        </p:nvSpPr>
        <p:spPr>
          <a:xfrm>
            <a:off x="7711456" y="4044771"/>
            <a:ext cx="509832" cy="567382"/>
          </a:xfrm>
          <a:prstGeom prst="star5">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1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407592" y="4592438"/>
            <a:ext cx="549275" cy="393700"/>
          </a:xfrm>
        </p:spPr>
        <p:txBody>
          <a:bodyPr/>
          <a:lstStyle/>
          <a:p>
            <a:pPr marL="0" lvl="0" indent="0" algn="r" rtl="0">
              <a:spcBef>
                <a:spcPts val="0"/>
              </a:spcBef>
              <a:spcAft>
                <a:spcPts val="0"/>
              </a:spcAft>
              <a:buNone/>
            </a:pPr>
            <a:fld id="{00000000-1234-1234-1234-123412341234}" type="slidenum">
              <a:rPr lang="en" smtClean="0">
                <a:solidFill>
                  <a:schemeClr val="accent1"/>
                </a:solidFill>
              </a:rPr>
              <a:t>4</a:t>
            </a:fld>
            <a:endParaRPr lang="en" dirty="0">
              <a:solidFill>
                <a:schemeClr val="accent1"/>
              </a:solidFill>
            </a:endParaRPr>
          </a:p>
        </p:txBody>
      </p:sp>
      <p:sp>
        <p:nvSpPr>
          <p:cNvPr id="11" name="Rectangle 10">
            <a:extLst>
              <a:ext uri="{FF2B5EF4-FFF2-40B4-BE49-F238E27FC236}">
                <a16:creationId xmlns:a16="http://schemas.microsoft.com/office/drawing/2014/main" id="{856F62E0-20B2-443E-9DCF-5A6A077656F0}"/>
              </a:ext>
            </a:extLst>
          </p:cNvPr>
          <p:cNvSpPr/>
          <p:nvPr/>
        </p:nvSpPr>
        <p:spPr>
          <a:xfrm>
            <a:off x="1748149" y="1262187"/>
            <a:ext cx="564770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SSA Department</a:t>
            </a:r>
          </a:p>
        </p:txBody>
      </p:sp>
      <p:sp>
        <p:nvSpPr>
          <p:cNvPr id="12" name="TextBox 11">
            <a:extLst>
              <a:ext uri="{FF2B5EF4-FFF2-40B4-BE49-F238E27FC236}">
                <a16:creationId xmlns:a16="http://schemas.microsoft.com/office/drawing/2014/main" id="{A68851B7-B3A0-49E4-BD82-A4B9C2AC9989}"/>
              </a:ext>
            </a:extLst>
          </p:cNvPr>
          <p:cNvSpPr txBox="1"/>
          <p:nvPr/>
        </p:nvSpPr>
        <p:spPr>
          <a:xfrm>
            <a:off x="1933748" y="2322368"/>
            <a:ext cx="5786697" cy="2031325"/>
          </a:xfrm>
          <a:prstGeom prst="rect">
            <a:avLst/>
          </a:prstGeom>
          <a:noFill/>
        </p:spPr>
        <p:txBody>
          <a:bodyPr wrap="square" rtlCol="0">
            <a:spAutoFit/>
          </a:bodyPr>
          <a:lstStyle/>
          <a:p>
            <a:r>
              <a:rPr lang="en-US" dirty="0"/>
              <a:t>ACBDD SSA Department- Temporary Restructuring</a:t>
            </a:r>
          </a:p>
          <a:p>
            <a:endParaRPr lang="en-US" dirty="0"/>
          </a:p>
          <a:p>
            <a:r>
              <a:rPr lang="en-US" b="1" dirty="0"/>
              <a:t>Interim SSA Department Director: </a:t>
            </a:r>
            <a:r>
              <a:rPr lang="en-US" dirty="0"/>
              <a:t>Toni </a:t>
            </a:r>
            <a:r>
              <a:rPr lang="en-US" dirty="0" err="1"/>
              <a:t>Scurpa</a:t>
            </a:r>
            <a:endParaRPr lang="en-US" dirty="0"/>
          </a:p>
          <a:p>
            <a:endParaRPr lang="en-US" dirty="0"/>
          </a:p>
          <a:p>
            <a:r>
              <a:rPr lang="en-US" b="1" dirty="0"/>
              <a:t>SSA Manager: </a:t>
            </a:r>
            <a:r>
              <a:rPr lang="en-US" dirty="0"/>
              <a:t>Lisa Fuller-</a:t>
            </a:r>
            <a:r>
              <a:rPr lang="en-US" dirty="0" err="1"/>
              <a:t>Grippi</a:t>
            </a:r>
            <a:endParaRPr lang="en-US" dirty="0"/>
          </a:p>
          <a:p>
            <a:endParaRPr lang="en-US" dirty="0"/>
          </a:p>
          <a:p>
            <a:r>
              <a:rPr lang="en-US" b="1" dirty="0"/>
              <a:t>Operations Manager/Interim SSA Manager: </a:t>
            </a:r>
            <a:r>
              <a:rPr lang="en-US" dirty="0"/>
              <a:t>Stephanie </a:t>
            </a:r>
            <a:r>
              <a:rPr lang="en-US" dirty="0" err="1"/>
              <a:t>Chizmadia</a:t>
            </a:r>
            <a:endParaRPr lang="en-US" dirty="0"/>
          </a:p>
          <a:p>
            <a:endParaRPr lang="en-US" dirty="0"/>
          </a:p>
          <a:p>
            <a:r>
              <a:rPr lang="en-US" dirty="0"/>
              <a:t>SSA Supervisor Assignments will be effective 5/2/2024</a:t>
            </a:r>
          </a:p>
        </p:txBody>
      </p:sp>
    </p:spTree>
    <p:extLst>
      <p:ext uri="{BB962C8B-B14F-4D97-AF65-F5344CB8AC3E}">
        <p14:creationId xmlns:p14="http://schemas.microsoft.com/office/powerpoint/2010/main" val="173675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9F83BB-287A-43D4-9A27-939FF8F6A20E}"/>
              </a:ext>
            </a:extLst>
          </p:cNvPr>
          <p:cNvSpPr>
            <a:spLocks noGrp="1"/>
          </p:cNvSpPr>
          <p:nvPr>
            <p:ph type="body" idx="1"/>
          </p:nvPr>
        </p:nvSpPr>
        <p:spPr>
          <a:xfrm>
            <a:off x="2282931" y="266149"/>
            <a:ext cx="4678867" cy="732099"/>
          </a:xfrm>
        </p:spPr>
        <p:txBody>
          <a:bodyPr/>
          <a:lstStyle/>
          <a:p>
            <a:pPr marL="50800" indent="0">
              <a:buNone/>
            </a:pPr>
            <a:r>
              <a:rPr lang="en-US" dirty="0"/>
              <a:t>ISS Department </a:t>
            </a:r>
          </a:p>
          <a:p>
            <a:pPr marL="50800" indent="0">
              <a:buNone/>
            </a:pPr>
            <a:endParaRPr lang="en-US" sz="1600" i="1" dirty="0"/>
          </a:p>
        </p:txBody>
      </p:sp>
      <p:sp>
        <p:nvSpPr>
          <p:cNvPr id="3" name="Slide Number Placeholder 2">
            <a:extLst>
              <a:ext uri="{FF2B5EF4-FFF2-40B4-BE49-F238E27FC236}">
                <a16:creationId xmlns:a16="http://schemas.microsoft.com/office/drawing/2014/main" id="{A82C725D-C4CF-42D0-8172-0BC364735CC1}"/>
              </a:ext>
            </a:extLst>
          </p:cNvPr>
          <p:cNvSpPr>
            <a:spLocks noGrp="1"/>
          </p:cNvSpPr>
          <p:nvPr>
            <p:ph type="sldNum" idx="12"/>
          </p:nvPr>
        </p:nvSpPr>
        <p:spPr>
          <a:xfrm>
            <a:off x="8387066" y="4619965"/>
            <a:ext cx="548700" cy="393600"/>
          </a:xfrm>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6" name="Picture 5">
            <a:extLst>
              <a:ext uri="{FF2B5EF4-FFF2-40B4-BE49-F238E27FC236}">
                <a16:creationId xmlns:a16="http://schemas.microsoft.com/office/drawing/2014/main" id="{481B58D9-9431-41C9-867F-964DAC4F9267}"/>
              </a:ext>
            </a:extLst>
          </p:cNvPr>
          <p:cNvPicPr>
            <a:picLocks noChangeAspect="1"/>
          </p:cNvPicPr>
          <p:nvPr/>
        </p:nvPicPr>
        <p:blipFill>
          <a:blip r:embed="rId3"/>
          <a:stretch>
            <a:fillRect/>
          </a:stretch>
        </p:blipFill>
        <p:spPr>
          <a:xfrm>
            <a:off x="1645819" y="266149"/>
            <a:ext cx="762062" cy="792880"/>
          </a:xfrm>
          <a:prstGeom prst="rect">
            <a:avLst/>
          </a:prstGeom>
        </p:spPr>
      </p:pic>
      <p:sp>
        <p:nvSpPr>
          <p:cNvPr id="4" name="TextBox 3">
            <a:extLst>
              <a:ext uri="{FF2B5EF4-FFF2-40B4-BE49-F238E27FC236}">
                <a16:creationId xmlns:a16="http://schemas.microsoft.com/office/drawing/2014/main" id="{BE22FAB9-18A7-4248-A474-2A1F77927EE4}"/>
              </a:ext>
            </a:extLst>
          </p:cNvPr>
          <p:cNvSpPr txBox="1"/>
          <p:nvPr/>
        </p:nvSpPr>
        <p:spPr>
          <a:xfrm>
            <a:off x="3498938" y="824585"/>
            <a:ext cx="2119841" cy="615553"/>
          </a:xfrm>
          <a:prstGeom prst="rect">
            <a:avLst/>
          </a:prstGeom>
          <a:noFill/>
        </p:spPr>
        <p:txBody>
          <a:bodyPr wrap="square" rtlCol="0">
            <a:spAutoFit/>
          </a:bodyPr>
          <a:lstStyle/>
          <a:p>
            <a:r>
              <a:rPr lang="en-US" sz="2000" dirty="0"/>
              <a:t>Burn Prevention</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0D903832-29EC-4A58-BEC5-691CB799293E}"/>
              </a:ext>
            </a:extLst>
          </p:cNvPr>
          <p:cNvPicPr>
            <a:picLocks noChangeAspect="1"/>
          </p:cNvPicPr>
          <p:nvPr/>
        </p:nvPicPr>
        <p:blipFill>
          <a:blip r:embed="rId4"/>
          <a:stretch>
            <a:fillRect/>
          </a:stretch>
        </p:blipFill>
        <p:spPr>
          <a:xfrm>
            <a:off x="3498938" y="1476506"/>
            <a:ext cx="1885725" cy="1743248"/>
          </a:xfrm>
          <a:prstGeom prst="rect">
            <a:avLst/>
          </a:prstGeom>
        </p:spPr>
      </p:pic>
      <p:pic>
        <p:nvPicPr>
          <p:cNvPr id="9" name="Picture 8">
            <a:extLst>
              <a:ext uri="{FF2B5EF4-FFF2-40B4-BE49-F238E27FC236}">
                <a16:creationId xmlns:a16="http://schemas.microsoft.com/office/drawing/2014/main" id="{FA18E5E4-6FE1-4FE6-8A50-56D5D1682EFF}"/>
              </a:ext>
            </a:extLst>
          </p:cNvPr>
          <p:cNvPicPr>
            <a:picLocks noChangeAspect="1"/>
          </p:cNvPicPr>
          <p:nvPr/>
        </p:nvPicPr>
        <p:blipFill>
          <a:blip r:embed="rId5"/>
          <a:stretch>
            <a:fillRect/>
          </a:stretch>
        </p:blipFill>
        <p:spPr>
          <a:xfrm>
            <a:off x="1155226" y="1440138"/>
            <a:ext cx="1743249" cy="1743249"/>
          </a:xfrm>
          <a:prstGeom prst="rect">
            <a:avLst/>
          </a:prstGeom>
        </p:spPr>
      </p:pic>
      <p:sp>
        <p:nvSpPr>
          <p:cNvPr id="10" name="AutoShape 4" descr="https://encrypted-tbn0.gstatic.com/shopping?q=tbn:ANd9GcSGe4WXiakfHLrWCT55lm__pMXTWBH1RFZTwmCGOd_0c4WPHlIEbGT1KL_NKfKReZsPfwLZjNulL-5I9OLSgeYRYLhuE-BR3iJhhGw1Z33YXlogoqHMje53Co4">
            <a:extLst>
              <a:ext uri="{FF2B5EF4-FFF2-40B4-BE49-F238E27FC236}">
                <a16:creationId xmlns:a16="http://schemas.microsoft.com/office/drawing/2014/main" id="{292CFAF4-599A-45CD-8012-8179D20395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12256708-0D34-4653-B24D-CC8689A61FC0}"/>
              </a:ext>
            </a:extLst>
          </p:cNvPr>
          <p:cNvPicPr>
            <a:picLocks noChangeAspect="1"/>
          </p:cNvPicPr>
          <p:nvPr/>
        </p:nvPicPr>
        <p:blipFill>
          <a:blip r:embed="rId6"/>
          <a:stretch>
            <a:fillRect/>
          </a:stretch>
        </p:blipFill>
        <p:spPr>
          <a:xfrm>
            <a:off x="5985126" y="1379534"/>
            <a:ext cx="1885725" cy="1885725"/>
          </a:xfrm>
          <a:prstGeom prst="rect">
            <a:avLst/>
          </a:prstGeom>
        </p:spPr>
      </p:pic>
      <p:sp>
        <p:nvSpPr>
          <p:cNvPr id="12" name="TextBox 11">
            <a:extLst>
              <a:ext uri="{FF2B5EF4-FFF2-40B4-BE49-F238E27FC236}">
                <a16:creationId xmlns:a16="http://schemas.microsoft.com/office/drawing/2014/main" id="{EE70679A-BBF4-49AB-9212-18485BB8A6E8}"/>
              </a:ext>
            </a:extLst>
          </p:cNvPr>
          <p:cNvSpPr txBox="1"/>
          <p:nvPr/>
        </p:nvSpPr>
        <p:spPr>
          <a:xfrm>
            <a:off x="1852353" y="3450414"/>
            <a:ext cx="5744094" cy="1169551"/>
          </a:xfrm>
          <a:prstGeom prst="rect">
            <a:avLst/>
          </a:prstGeom>
          <a:noFill/>
        </p:spPr>
        <p:txBody>
          <a:bodyPr wrap="square" rtlCol="0">
            <a:spAutoFit/>
          </a:bodyPr>
          <a:lstStyle/>
          <a:p>
            <a:r>
              <a:rPr lang="en-US" dirty="0"/>
              <a:t>An overwhelming 85% majority of scald burns occur in the home, compared to 74% for other types of burns. 3 In children &lt; 5 years of age, the in-home injury rate increases to 95%. Scald burns (from hot water, other liquids, and steam) comprise 35% of overall burn injuries admitted to U.S. burn centers.  -</a:t>
            </a:r>
            <a:r>
              <a:rPr lang="en-US" i="1" dirty="0"/>
              <a:t>American Burn Association</a:t>
            </a:r>
          </a:p>
        </p:txBody>
      </p:sp>
    </p:spTree>
    <p:extLst>
      <p:ext uri="{BB962C8B-B14F-4D97-AF65-F5344CB8AC3E}">
        <p14:creationId xmlns:p14="http://schemas.microsoft.com/office/powerpoint/2010/main" val="47033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14E06-2F40-4C36-A25E-A72426CA4E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3" name="Rectangle 2">
            <a:extLst>
              <a:ext uri="{FF2B5EF4-FFF2-40B4-BE49-F238E27FC236}">
                <a16:creationId xmlns:a16="http://schemas.microsoft.com/office/drawing/2014/main" id="{CCCE8127-80E8-4A03-AE5A-A5D1B5129356}"/>
              </a:ext>
            </a:extLst>
          </p:cNvPr>
          <p:cNvSpPr/>
          <p:nvPr/>
        </p:nvSpPr>
        <p:spPr>
          <a:xfrm>
            <a:off x="1478845" y="201772"/>
            <a:ext cx="61863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Medicaid Manager</a:t>
            </a:r>
          </a:p>
        </p:txBody>
      </p:sp>
      <p:sp>
        <p:nvSpPr>
          <p:cNvPr id="4" name="TextBox 3">
            <a:extLst>
              <a:ext uri="{FF2B5EF4-FFF2-40B4-BE49-F238E27FC236}">
                <a16:creationId xmlns:a16="http://schemas.microsoft.com/office/drawing/2014/main" id="{99F3134B-3C85-4CEA-85D3-A8F074C87B60}"/>
              </a:ext>
            </a:extLst>
          </p:cNvPr>
          <p:cNvSpPr txBox="1"/>
          <p:nvPr/>
        </p:nvSpPr>
        <p:spPr>
          <a:xfrm>
            <a:off x="1342095" y="949838"/>
            <a:ext cx="6459808" cy="3600986"/>
          </a:xfrm>
          <a:prstGeom prst="rect">
            <a:avLst/>
          </a:prstGeom>
          <a:noFill/>
        </p:spPr>
        <p:txBody>
          <a:bodyPr wrap="square" rtlCol="0">
            <a:spAutoFit/>
          </a:bodyPr>
          <a:lstStyle/>
          <a:p>
            <a:pPr algn="ctr"/>
            <a:r>
              <a:rPr lang="en-US" sz="1800" b="1" u="sng" dirty="0"/>
              <a:t>Potential Medicaid Loss and Team Responsibilities</a:t>
            </a:r>
          </a:p>
          <a:p>
            <a:pPr algn="ctr"/>
            <a:endParaRPr lang="en-US" sz="1800" b="1" u="sng" dirty="0"/>
          </a:p>
          <a:p>
            <a:pPr marL="285750" indent="-285750">
              <a:buFont typeface="Arial" panose="020B0604020202020204" pitchFamily="34" charset="0"/>
              <a:buChar char="•"/>
            </a:pPr>
            <a:r>
              <a:rPr lang="en-US" sz="1200" dirty="0"/>
              <a:t>Medicaid renewal  and Medicaid Loss Notifications are sent to the CB</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Internal Procedure to be developed to address and prevent Medicaid loss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Meeting with ODJFS to establish a relationship</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Work together with ODJFS to get verifications needed</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SSA Training on follow up and procedures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Medicaid Loss can impact the services an individual receives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Medicaid Loss can also affect provider reimbursement</a:t>
            </a:r>
          </a:p>
          <a:p>
            <a:endParaRPr lang="en-US" sz="1800" dirty="0"/>
          </a:p>
          <a:p>
            <a:endParaRPr lang="en-US" sz="1800" dirty="0"/>
          </a:p>
        </p:txBody>
      </p:sp>
    </p:spTree>
    <p:extLst>
      <p:ext uri="{BB962C8B-B14F-4D97-AF65-F5344CB8AC3E}">
        <p14:creationId xmlns:p14="http://schemas.microsoft.com/office/powerpoint/2010/main" val="1201658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7ECBA-A9AE-4F66-BD15-63B736EADC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3" name="Rectangle 2">
            <a:extLst>
              <a:ext uri="{FF2B5EF4-FFF2-40B4-BE49-F238E27FC236}">
                <a16:creationId xmlns:a16="http://schemas.microsoft.com/office/drawing/2014/main" id="{5F90A557-8DB5-45A0-B402-32C09C123106}"/>
              </a:ext>
            </a:extLst>
          </p:cNvPr>
          <p:cNvSpPr/>
          <p:nvPr/>
        </p:nvSpPr>
        <p:spPr>
          <a:xfrm>
            <a:off x="1498081" y="1648420"/>
            <a:ext cx="614783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OOD Presentation</a:t>
            </a:r>
            <a:endParaRPr lang="en-US" sz="5400" b="1" cap="none" spc="0" dirty="0">
              <a:ln/>
              <a:solidFill>
                <a:schemeClr val="accent3"/>
              </a:solidFill>
              <a:effectLst/>
            </a:endParaRPr>
          </a:p>
        </p:txBody>
      </p:sp>
      <p:sp>
        <p:nvSpPr>
          <p:cNvPr id="4" name="TextBox 3">
            <a:extLst>
              <a:ext uri="{FF2B5EF4-FFF2-40B4-BE49-F238E27FC236}">
                <a16:creationId xmlns:a16="http://schemas.microsoft.com/office/drawing/2014/main" id="{D6C8B3F1-038D-4304-8367-65FC6105E8EE}"/>
              </a:ext>
            </a:extLst>
          </p:cNvPr>
          <p:cNvSpPr txBox="1"/>
          <p:nvPr/>
        </p:nvSpPr>
        <p:spPr>
          <a:xfrm>
            <a:off x="2718349" y="3048828"/>
            <a:ext cx="3329609" cy="646331"/>
          </a:xfrm>
          <a:prstGeom prst="rect">
            <a:avLst/>
          </a:prstGeom>
          <a:noFill/>
        </p:spPr>
        <p:txBody>
          <a:bodyPr wrap="square" rtlCol="0">
            <a:spAutoFit/>
          </a:bodyPr>
          <a:lstStyle/>
          <a:p>
            <a:r>
              <a:rPr lang="en-US" sz="1800" dirty="0">
                <a:latin typeface="Arial Rounded MT Bold" panose="020F0704030504030204" pitchFamily="34" charset="0"/>
              </a:rPr>
              <a:t>Presenter: Dustin Schwab</a:t>
            </a:r>
          </a:p>
          <a:p>
            <a:r>
              <a:rPr lang="en-US" sz="1800" dirty="0">
                <a:latin typeface="Arial Rounded MT Bold" panose="020F0704030504030204" pitchFamily="34" charset="0"/>
              </a:rPr>
              <a:t>Works4Me Project Director</a:t>
            </a:r>
          </a:p>
        </p:txBody>
      </p:sp>
      <p:pic>
        <p:nvPicPr>
          <p:cNvPr id="6" name="Picture 5">
            <a:extLst>
              <a:ext uri="{FF2B5EF4-FFF2-40B4-BE49-F238E27FC236}">
                <a16:creationId xmlns:a16="http://schemas.microsoft.com/office/drawing/2014/main" id="{CBDA4D0E-8E5C-41B4-9565-5E84DEA0BF0D}"/>
              </a:ext>
            </a:extLst>
          </p:cNvPr>
          <p:cNvPicPr>
            <a:picLocks noChangeAspect="1"/>
          </p:cNvPicPr>
          <p:nvPr/>
        </p:nvPicPr>
        <p:blipFill>
          <a:blip r:embed="rId3"/>
          <a:stretch>
            <a:fillRect/>
          </a:stretch>
        </p:blipFill>
        <p:spPr>
          <a:xfrm>
            <a:off x="2071582" y="241025"/>
            <a:ext cx="4623145" cy="1141197"/>
          </a:xfrm>
          <a:prstGeom prst="rect">
            <a:avLst/>
          </a:prstGeom>
        </p:spPr>
      </p:pic>
    </p:spTree>
    <p:extLst>
      <p:ext uri="{BB962C8B-B14F-4D97-AF65-F5344CB8AC3E}">
        <p14:creationId xmlns:p14="http://schemas.microsoft.com/office/powerpoint/2010/main" val="223072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5732C2-4E38-43FF-A776-0D2397386C80}"/>
              </a:ext>
            </a:extLst>
          </p:cNvPr>
          <p:cNvSpPr/>
          <p:nvPr/>
        </p:nvSpPr>
        <p:spPr>
          <a:xfrm>
            <a:off x="2423485" y="1115081"/>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3" name="TextBox 2">
            <a:extLst>
              <a:ext uri="{FF2B5EF4-FFF2-40B4-BE49-F238E27FC236}">
                <a16:creationId xmlns:a16="http://schemas.microsoft.com/office/drawing/2014/main" id="{793D0564-D39A-42DC-8DC0-FBCD60D92740}"/>
              </a:ext>
            </a:extLst>
          </p:cNvPr>
          <p:cNvSpPr txBox="1"/>
          <p:nvPr/>
        </p:nvSpPr>
        <p:spPr>
          <a:xfrm>
            <a:off x="1252330" y="1967949"/>
            <a:ext cx="6703944" cy="2462213"/>
          </a:xfrm>
          <a:prstGeom prst="rect">
            <a:avLst/>
          </a:prstGeom>
          <a:noFill/>
        </p:spPr>
        <p:txBody>
          <a:bodyPr wrap="square" rtlCol="0">
            <a:spAutoFit/>
          </a:bodyPr>
          <a:lstStyle/>
          <a:p>
            <a:r>
              <a:rPr lang="en-US" dirty="0">
                <a:latin typeface="Arial Rounded MT Bold" panose="020F0704030504030204" pitchFamily="34" charset="0"/>
              </a:rPr>
              <a:t>July 2024 Waiver Service Rate Automation</a:t>
            </a:r>
          </a:p>
          <a:p>
            <a:endParaRPr lang="en-US" dirty="0">
              <a:latin typeface="Arial Rounded MT Bold" panose="020F0704030504030204" pitchFamily="34" charset="0"/>
            </a:endParaRPr>
          </a:p>
          <a:p>
            <a:pPr marL="285750" indent="-285750">
              <a:buFont typeface="Arial" panose="020B0604020202020204" pitchFamily="34" charset="0"/>
              <a:buChar char="•"/>
            </a:pPr>
            <a:r>
              <a:rPr lang="en-US" dirty="0">
                <a:latin typeface="Arial Rounded MT Bold" panose="020F0704030504030204" pitchFamily="34" charset="0"/>
              </a:rPr>
              <a:t>May 3- 6</a:t>
            </a:r>
            <a:r>
              <a:rPr lang="en-US" baseline="30000" dirty="0">
                <a:latin typeface="Arial Rounded MT Bold" panose="020F0704030504030204" pitchFamily="34" charset="0"/>
              </a:rPr>
              <a:t>th</a:t>
            </a:r>
            <a:r>
              <a:rPr lang="en-US" dirty="0">
                <a:latin typeface="Arial Rounded MT Bold" panose="020F0704030504030204" pitchFamily="34" charset="0"/>
              </a:rPr>
              <a:t> Rate automation occurred for all counties</a:t>
            </a:r>
          </a:p>
          <a:p>
            <a:pPr marL="285750" indent="-285750">
              <a:buFont typeface="Arial" panose="020B0604020202020204" pitchFamily="34" charset="0"/>
              <a:buChar char="•"/>
            </a:pPr>
            <a:endParaRPr lang="en-US" dirty="0">
              <a:latin typeface="Arial Rounded MT Bold" panose="020F0704030504030204" pitchFamily="34" charset="0"/>
            </a:endParaRPr>
          </a:p>
          <a:p>
            <a:pPr marL="285750" indent="-285750">
              <a:buFont typeface="Arial" panose="020B0604020202020204" pitchFamily="34" charset="0"/>
              <a:buChar char="•"/>
            </a:pPr>
            <a:r>
              <a:rPr lang="en-US" dirty="0">
                <a:latin typeface="Arial Rounded MT Bold" panose="020F0704030504030204" pitchFamily="34" charset="0"/>
              </a:rPr>
              <a:t>MSS was down during this time</a:t>
            </a:r>
          </a:p>
          <a:p>
            <a:pPr marL="285750" indent="-285750">
              <a:buFont typeface="Arial" panose="020B0604020202020204" pitchFamily="34" charset="0"/>
              <a:buChar char="•"/>
            </a:pPr>
            <a:endParaRPr lang="en-US" dirty="0">
              <a:latin typeface="Arial Rounded MT Bold" panose="020F0704030504030204" pitchFamily="34" charset="0"/>
            </a:endParaRPr>
          </a:p>
          <a:p>
            <a:pPr marL="285750" indent="-285750">
              <a:buFont typeface="Arial" panose="020B0604020202020204" pitchFamily="34" charset="0"/>
              <a:buChar char="•"/>
            </a:pPr>
            <a:r>
              <a:rPr lang="en-US" dirty="0">
                <a:latin typeface="Arial Rounded MT Bold" panose="020F0704030504030204" pitchFamily="34" charset="0"/>
              </a:rPr>
              <a:t>Providers should receive emails regarding the updates (if authorized on the PAWS)</a:t>
            </a:r>
          </a:p>
          <a:p>
            <a:endParaRPr lang="en-US" dirty="0">
              <a:latin typeface="Arial Rounded MT Bold" panose="020F0704030504030204" pitchFamily="34" charset="0"/>
            </a:endParaRPr>
          </a:p>
          <a:p>
            <a:r>
              <a:rPr lang="en-US" dirty="0">
                <a:latin typeface="Arial Rounded MT Bold" panose="020F0704030504030204" pitchFamily="34" charset="0"/>
              </a:rPr>
              <a:t>If you have any issues concerns or questions please reach out to </a:t>
            </a:r>
            <a:r>
              <a:rPr lang="en-US" dirty="0" err="1">
                <a:latin typeface="Arial Rounded MT Bold" panose="020F0704030504030204" pitchFamily="34" charset="0"/>
              </a:rPr>
              <a:t>MSSSupport@dodd.ohio</a:t>
            </a:r>
            <a:r>
              <a:rPr lang="en-US" dirty="0">
                <a:latin typeface="Arial Rounded MT Bold" panose="020F0704030504030204" pitchFamily="34" charset="0"/>
              </a:rPr>
              <a:t> .gov</a:t>
            </a:r>
          </a:p>
        </p:txBody>
      </p:sp>
      <p:pic>
        <p:nvPicPr>
          <p:cNvPr id="5" name="Picture 4">
            <a:extLst>
              <a:ext uri="{FF2B5EF4-FFF2-40B4-BE49-F238E27FC236}">
                <a16:creationId xmlns:a16="http://schemas.microsoft.com/office/drawing/2014/main" id="{52496C16-E4B5-486F-83F8-237EDB3F0B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90910" y="1761412"/>
            <a:ext cx="1405973" cy="1405973"/>
          </a:xfrm>
          <a:prstGeom prst="rect">
            <a:avLst/>
          </a:prstGeom>
        </p:spPr>
      </p:pic>
    </p:spTree>
    <p:extLst>
      <p:ext uri="{BB962C8B-B14F-4D97-AF65-F5344CB8AC3E}">
        <p14:creationId xmlns:p14="http://schemas.microsoft.com/office/powerpoint/2010/main" val="303997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FB62DA-7305-4E6A-A7D6-FD2F76771CED}"/>
              </a:ext>
            </a:extLst>
          </p:cNvPr>
          <p:cNvSpPr/>
          <p:nvPr/>
        </p:nvSpPr>
        <p:spPr>
          <a:xfrm>
            <a:off x="2607359" y="1015690"/>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4" name="TextBox 3">
            <a:extLst>
              <a:ext uri="{FF2B5EF4-FFF2-40B4-BE49-F238E27FC236}">
                <a16:creationId xmlns:a16="http://schemas.microsoft.com/office/drawing/2014/main" id="{1F6E561F-DFA1-4481-93D2-F3C8219C520B}"/>
              </a:ext>
            </a:extLst>
          </p:cNvPr>
          <p:cNvSpPr txBox="1"/>
          <p:nvPr/>
        </p:nvSpPr>
        <p:spPr>
          <a:xfrm>
            <a:off x="457201" y="2082538"/>
            <a:ext cx="3200400" cy="2246769"/>
          </a:xfrm>
          <a:prstGeom prst="rect">
            <a:avLst/>
          </a:prstGeom>
          <a:noFill/>
        </p:spPr>
        <p:txBody>
          <a:bodyPr wrap="square" rtlCol="0">
            <a:spAutoFit/>
          </a:bodyPr>
          <a:lstStyle/>
          <a:p>
            <a:r>
              <a:rPr lang="en-US" dirty="0"/>
              <a:t>Monthly Reminder Emails!</a:t>
            </a:r>
          </a:p>
          <a:p>
            <a:endParaRPr lang="en-US" dirty="0"/>
          </a:p>
          <a:p>
            <a:pPr marL="285750" indent="-285750">
              <a:buFont typeface="Arial" panose="020B0604020202020204" pitchFamily="34" charset="0"/>
              <a:buChar char="•"/>
            </a:pPr>
            <a:r>
              <a:rPr lang="en-US" i="1" dirty="0"/>
              <a:t>The Ohio Department of Medicaid is required by federal and state statutes to administer and monitor the integrity of its program. Central to that effort is working with Medicaid providers to ensure all reporting and administrative requirements are met.</a:t>
            </a:r>
            <a:r>
              <a:rPr lang="en-US" dirty="0"/>
              <a:t> </a:t>
            </a:r>
          </a:p>
        </p:txBody>
      </p:sp>
      <p:pic>
        <p:nvPicPr>
          <p:cNvPr id="5" name="Picture 4">
            <a:extLst>
              <a:ext uri="{FF2B5EF4-FFF2-40B4-BE49-F238E27FC236}">
                <a16:creationId xmlns:a16="http://schemas.microsoft.com/office/drawing/2014/main" id="{AEA11971-5C2A-4746-8081-3D69703B5FC5}"/>
              </a:ext>
            </a:extLst>
          </p:cNvPr>
          <p:cNvPicPr>
            <a:picLocks noChangeAspect="1"/>
          </p:cNvPicPr>
          <p:nvPr/>
        </p:nvPicPr>
        <p:blipFill>
          <a:blip r:embed="rId3"/>
          <a:stretch>
            <a:fillRect/>
          </a:stretch>
        </p:blipFill>
        <p:spPr>
          <a:xfrm>
            <a:off x="3857105" y="2057781"/>
            <a:ext cx="3748607" cy="2271526"/>
          </a:xfrm>
          <a:prstGeom prst="rect">
            <a:avLst/>
          </a:prstGeom>
        </p:spPr>
      </p:pic>
    </p:spTree>
    <p:extLst>
      <p:ext uri="{BB962C8B-B14F-4D97-AF65-F5344CB8AC3E}">
        <p14:creationId xmlns:p14="http://schemas.microsoft.com/office/powerpoint/2010/main" val="412868507"/>
      </p:ext>
    </p:extLst>
  </p:cSld>
  <p:clrMapOvr>
    <a:masterClrMapping/>
  </p:clrMapOvr>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19490</TotalTime>
  <Words>911</Words>
  <Application>Microsoft Office PowerPoint</Application>
  <PresentationFormat>On-screen Show (16:9)</PresentationFormat>
  <Paragraphs>147</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Fira Sans Medium</vt:lpstr>
      <vt:lpstr>Goudy Old Style</vt:lpstr>
      <vt:lpstr>Wingdings</vt:lpstr>
      <vt:lpstr>Arial Rounded MT Bold</vt:lpstr>
      <vt:lpstr>Arial Black</vt:lpstr>
      <vt:lpstr>Fira Sans SemiBold</vt:lpstr>
      <vt:lpstr>Arial</vt:lpstr>
      <vt:lpstr>Calibri</vt:lpstr>
      <vt:lpstr>Fira Sans Light</vt:lpstr>
      <vt:lpstr>Source Sans Pro</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Manda A. Jackson</dc:creator>
  <cp:lastModifiedBy>Andrea Klimko</cp:lastModifiedBy>
  <cp:revision>253</cp:revision>
  <cp:lastPrinted>2024-05-09T14:10:04Z</cp:lastPrinted>
  <dcterms:modified xsi:type="dcterms:W3CDTF">2024-06-26T18:37:14Z</dcterms:modified>
</cp:coreProperties>
</file>