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7"/>
  </p:notesMasterIdLst>
  <p:sldIdLst>
    <p:sldId id="260" r:id="rId2"/>
    <p:sldId id="303" r:id="rId3"/>
    <p:sldId id="328" r:id="rId4"/>
    <p:sldId id="322" r:id="rId5"/>
    <p:sldId id="346" r:id="rId6"/>
    <p:sldId id="321" r:id="rId7"/>
    <p:sldId id="330" r:id="rId8"/>
    <p:sldId id="336" r:id="rId9"/>
    <p:sldId id="261" r:id="rId10"/>
    <p:sldId id="323" r:id="rId11"/>
    <p:sldId id="314" r:id="rId12"/>
    <p:sldId id="335" r:id="rId13"/>
    <p:sldId id="342" r:id="rId14"/>
    <p:sldId id="318" r:id="rId15"/>
    <p:sldId id="310" r:id="rId16"/>
  </p:sldIdLst>
  <p:sldSz cx="9144000" cy="5143500" type="screen16x9"/>
  <p:notesSz cx="7010400" cy="9296400"/>
  <p:embeddedFontLst>
    <p:embeddedFont>
      <p:font typeface="Arial Black" panose="020B0A04020102020204" pitchFamily="34" charset="0"/>
      <p:bold r:id="rId18"/>
    </p:embeddedFont>
    <p:embeddedFont>
      <p:font typeface="Arial Rounded MT Bold" panose="020F0704030504030204" pitchFamily="34" charset="0"/>
      <p:regular r:id="rId19"/>
    </p:embeddedFont>
    <p:embeddedFont>
      <p:font typeface="Calibri" panose="020F0502020204030204" pitchFamily="34" charset="0"/>
      <p:regular r:id="rId20"/>
      <p:bold r:id="rId21"/>
      <p:italic r:id="rId22"/>
      <p:boldItalic r:id="rId23"/>
    </p:embeddedFont>
    <p:embeddedFont>
      <p:font typeface="Fira Sans Light" panose="020B0604020202020204" charset="0"/>
      <p:regular r:id="rId24"/>
      <p:bold r:id="rId25"/>
      <p:italic r:id="rId26"/>
      <p:boldItalic r:id="rId27"/>
    </p:embeddedFont>
    <p:embeddedFont>
      <p:font typeface="Fira Sans Medium" panose="020B0604020202020204" charset="0"/>
      <p:regular r:id="rId28"/>
      <p:bold r:id="rId29"/>
      <p:italic r:id="rId30"/>
      <p:boldItalic r:id="rId31"/>
    </p:embeddedFont>
    <p:embeddedFont>
      <p:font typeface="Fira Sans SemiBold" panose="020B0604020202020204" charset="0"/>
      <p:regular r:id="rId32"/>
      <p:bold r:id="rId33"/>
      <p:italic r:id="rId34"/>
      <p:boldItalic r:id="rId35"/>
    </p:embeddedFont>
    <p:embeddedFont>
      <p:font typeface="Franklin Gothic Medium" panose="020B0603020102020204" pitchFamily="34" charset="0"/>
      <p:regular r:id="rId36"/>
      <p:italic r:id="rId37"/>
    </p:embeddedFont>
    <p:embeddedFont>
      <p:font typeface="Goudy Old Style" panose="02020502050305020303" pitchFamily="18" charset="0"/>
      <p:regular r:id="rId38"/>
      <p:bold r:id="rId39"/>
      <p:italic r:id="rId40"/>
    </p:embeddedFont>
    <p:embeddedFont>
      <p:font typeface="Segoe UI" panose="020B0502040204020203"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15" autoAdjust="0"/>
  </p:normalViewPr>
  <p:slideViewPr>
    <p:cSldViewPr snapToGrid="0">
      <p:cViewPr varScale="1">
        <p:scale>
          <a:sx n="56" d="100"/>
          <a:sy n="56" d="100"/>
        </p:scale>
        <p:origin x="3192" y="9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viewProps" Target="viewProps.xml"/><Relationship Id="rId20" Type="http://schemas.openxmlformats.org/officeDocument/2006/relationships/font" Target="fonts/font3.fntdata"/><Relationship Id="rId41"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083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Reminders for registration-  Complete applications and send them in to me.  Please make sure applications are completed entirely.  If you have a staff registered and they are unable to attend please make sure that you are reaching out to cancel their registration.  Class sizes are limited and if staff do not show up that will take away from other staff being able to register. </a:t>
            </a:r>
          </a:p>
          <a:p>
            <a:endParaRPr lang="en-US" dirty="0"/>
          </a:p>
        </p:txBody>
      </p:sp>
    </p:spTree>
    <p:extLst>
      <p:ext uri="{BB962C8B-B14F-4D97-AF65-F5344CB8AC3E}">
        <p14:creationId xmlns:p14="http://schemas.microsoft.com/office/powerpoint/2010/main" val="92909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95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7891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212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01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1969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080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8348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Please give your feedback</a:t>
            </a:r>
          </a:p>
        </p:txBody>
      </p:sp>
    </p:spTree>
    <p:extLst>
      <p:ext uri="{BB962C8B-B14F-4D97-AF65-F5344CB8AC3E}">
        <p14:creationId xmlns:p14="http://schemas.microsoft.com/office/powerpoint/2010/main" val="380338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5728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u="none" strike="noStrike" cap="none" dirty="0">
                <a:solidFill>
                  <a:srgbClr val="000000"/>
                </a:solidFill>
                <a:effectLst/>
                <a:latin typeface="Arial"/>
                <a:ea typeface="Arial"/>
                <a:cs typeface="Arial"/>
                <a:sym typeface="Arial"/>
              </a:rPr>
              <a:t>Most</a:t>
            </a:r>
            <a:r>
              <a:rPr lang="en-US" sz="1100" b="0" i="0" u="none" strike="noStrike" cap="none" dirty="0">
                <a:solidFill>
                  <a:srgbClr val="000000"/>
                </a:solidFill>
                <a:effectLst/>
                <a:latin typeface="Arial"/>
                <a:ea typeface="Arial"/>
                <a:cs typeface="Arial"/>
                <a:sym typeface="Arial"/>
              </a:rPr>
              <a:t> DD providers </a:t>
            </a:r>
            <a:r>
              <a:rPr lang="en-US" sz="1100" b="0" i="1" u="none" strike="noStrike" cap="none" dirty="0">
                <a:solidFill>
                  <a:srgbClr val="000000"/>
                </a:solidFill>
                <a:effectLst/>
                <a:latin typeface="Arial"/>
                <a:ea typeface="Arial"/>
                <a:cs typeface="Arial"/>
                <a:sym typeface="Arial"/>
              </a:rPr>
              <a:t>should</a:t>
            </a:r>
            <a:r>
              <a:rPr lang="en-US" sz="1100" b="0" i="0" u="none" strike="noStrike" cap="none" dirty="0">
                <a:solidFill>
                  <a:srgbClr val="000000"/>
                </a:solidFill>
                <a:effectLst/>
                <a:latin typeface="Arial"/>
                <a:ea typeface="Arial"/>
                <a:cs typeface="Arial"/>
                <a:sym typeface="Arial"/>
              </a:rPr>
              <a:t> be okay since PSM has been updated and most providers have kept their info. If asked directly I would always tell providers to go in and check their info. DODD did not own all the data when we combined systems. Some of this data combinations have resulted in outdated info being the current info. I have told everyone they should go in and check. If only to ensure it is correct. I will have our communications team look to see if they can put it out more widely. I appreciate you asking and am always happy to give/find answers if I can.</a:t>
            </a:r>
          </a:p>
          <a:p>
            <a:r>
              <a:rPr lang="en-US" sz="1100" b="0" i="0" u="none" strike="noStrike" cap="none" dirty="0">
                <a:solidFill>
                  <a:srgbClr val="000000"/>
                </a:solidFill>
                <a:effectLst/>
                <a:latin typeface="Arial"/>
                <a:ea typeface="Arial"/>
                <a:cs typeface="Arial"/>
                <a:sym typeface="Arial"/>
              </a:rPr>
              <a:t> </a:t>
            </a:r>
          </a:p>
          <a:p>
            <a:r>
              <a:rPr lang="en-US" dirty="0"/>
              <a:t>Jared Mutchler</a:t>
            </a:r>
          </a:p>
        </p:txBody>
      </p:sp>
    </p:spTree>
    <p:extLst>
      <p:ext uri="{BB962C8B-B14F-4D97-AF65-F5344CB8AC3E}">
        <p14:creationId xmlns:p14="http://schemas.microsoft.com/office/powerpoint/2010/main" val="196624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991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62D92635-2C86-4216-AFCF-A4E83BD0F7BB}"/>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2583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1353044" y="8983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1378562" y="1478571"/>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5670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05771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920CFF2B-3E65-49DC-9BEB-8C9BC6857F23}"/>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04598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91917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355312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399352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565E613F-6E61-4F88-A3E4-5EB095A8835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779559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21631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1281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234916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userDrawn="1">
  <p:cSld name="TITLE_1">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06E90C7-DEA3-41E7-A273-FF90EF7B22E9}"/>
              </a:ext>
            </a:extLst>
          </p:cNvPr>
          <p:cNvPicPr>
            <a:picLocks noChangeAspect="1"/>
          </p:cNvPicPr>
          <p:nvPr userDrawn="1"/>
        </p:nvPicPr>
        <p:blipFill>
          <a:blip r:embed="rId2"/>
          <a:stretch>
            <a:fillRect/>
          </a:stretch>
        </p:blipFill>
        <p:spPr>
          <a:xfrm>
            <a:off x="694246" y="1340355"/>
            <a:ext cx="4264161" cy="276759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AD280CD3-04E9-46E1-9FDC-E05129B9618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591736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4"/>
        <p:cNvGrpSpPr/>
        <p:nvPr/>
      </p:nvGrpSpPr>
      <p:grpSpPr>
        <a:xfrm>
          <a:off x="0" y="0"/>
          <a:ext cx="0" cy="0"/>
          <a:chOff x="0" y="0"/>
          <a:chExt cx="0" cy="0"/>
        </a:xfrm>
      </p:grpSpPr>
      <p:sp>
        <p:nvSpPr>
          <p:cNvPr id="55" name="Google Shape;55;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7" name="Google Shape;57;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8571250" y="4535491"/>
            <a:ext cx="527315" cy="54864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54"/>
        <p:cNvGrpSpPr/>
        <p:nvPr/>
      </p:nvGrpSpPr>
      <p:grpSpPr>
        <a:xfrm>
          <a:off x="0" y="0"/>
          <a:ext cx="0" cy="0"/>
          <a:chOff x="0" y="0"/>
          <a:chExt cx="0" cy="0"/>
        </a:xfrm>
      </p:grpSpPr>
      <p:sp>
        <p:nvSpPr>
          <p:cNvPr id="55" name="Google Shape;55;p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57" name="Google Shape;57;p8"/>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78414" y="4535491"/>
            <a:ext cx="527315" cy="548640"/>
          </a:xfrm>
          <a:prstGeom prst="rect">
            <a:avLst/>
          </a:prstGeom>
        </p:spPr>
      </p:pic>
    </p:spTree>
    <p:extLst>
      <p:ext uri="{BB962C8B-B14F-4D97-AF65-F5344CB8AC3E}">
        <p14:creationId xmlns:p14="http://schemas.microsoft.com/office/powerpoint/2010/main" val="132447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792893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rot="10800000">
            <a:off x="-13854"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6F11199A-A99E-443F-9C8E-02DF8F9BE09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123962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 name="Google Shape;49;p7">
            <a:extLst>
              <a:ext uri="{FF2B5EF4-FFF2-40B4-BE49-F238E27FC236}">
                <a16:creationId xmlns:a16="http://schemas.microsoft.com/office/drawing/2014/main" id="{BADA3CC5-412A-4AE3-B5E1-16D3A36880E7}"/>
              </a:ext>
            </a:extLst>
          </p:cNvPr>
          <p:cNvSpPr txBox="1">
            <a:spLocks noGrp="1"/>
          </p:cNvSpPr>
          <p:nvPr>
            <p:ph type="title"/>
          </p:nvPr>
        </p:nvSpPr>
        <p:spPr>
          <a:xfrm>
            <a:off x="1647949" y="877564"/>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 name="Google Shape;50;p7">
            <a:extLst>
              <a:ext uri="{FF2B5EF4-FFF2-40B4-BE49-F238E27FC236}">
                <a16:creationId xmlns:a16="http://schemas.microsoft.com/office/drawing/2014/main" id="{2BADC06F-D004-42C0-8191-27A6C2191BA1}"/>
              </a:ext>
            </a:extLst>
          </p:cNvPr>
          <p:cNvSpPr txBox="1">
            <a:spLocks noGrp="1"/>
          </p:cNvSpPr>
          <p:nvPr>
            <p:ph type="body" idx="1"/>
          </p:nvPr>
        </p:nvSpPr>
        <p:spPr>
          <a:xfrm>
            <a:off x="1647949"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Arial" panose="020B0604020202020204" pitchFamily="34" charset="0"/>
                <a:cs typeface="Arial" panose="020B0604020202020204" pitchFamily="34" charset="0"/>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0" name="Google Shape;51;p7">
            <a:extLst>
              <a:ext uri="{FF2B5EF4-FFF2-40B4-BE49-F238E27FC236}">
                <a16:creationId xmlns:a16="http://schemas.microsoft.com/office/drawing/2014/main" id="{4BE8EF38-8F8F-4754-AC02-D097450DED5E}"/>
              </a:ext>
            </a:extLst>
          </p:cNvPr>
          <p:cNvSpPr txBox="1">
            <a:spLocks noGrp="1"/>
          </p:cNvSpPr>
          <p:nvPr>
            <p:ph type="body" idx="2"/>
          </p:nvPr>
        </p:nvSpPr>
        <p:spPr>
          <a:xfrm>
            <a:off x="4044587"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1" name="Google Shape;52;p7">
            <a:extLst>
              <a:ext uri="{FF2B5EF4-FFF2-40B4-BE49-F238E27FC236}">
                <a16:creationId xmlns:a16="http://schemas.microsoft.com/office/drawing/2014/main" id="{F42488E5-0270-459C-9184-CB02BAFD4F46}"/>
              </a:ext>
            </a:extLst>
          </p:cNvPr>
          <p:cNvSpPr txBox="1">
            <a:spLocks noGrp="1"/>
          </p:cNvSpPr>
          <p:nvPr>
            <p:ph type="body" idx="3"/>
          </p:nvPr>
        </p:nvSpPr>
        <p:spPr>
          <a:xfrm>
            <a:off x="6441224"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48607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2872474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6074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2460719"/>
            <a:ext cx="6962100" cy="1927005"/>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Arial" panose="020B0604020202020204" pitchFamily="34" charset="0"/>
                <a:cs typeface="Arial" panose="020B0604020202020204"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grpSp>
        <p:nvGrpSpPr>
          <p:cNvPr id="2" name="Group 1">
            <a:extLst>
              <a:ext uri="{FF2B5EF4-FFF2-40B4-BE49-F238E27FC236}">
                <a16:creationId xmlns:a16="http://schemas.microsoft.com/office/drawing/2014/main" id="{656F37F0-F77C-4044-B5C1-67FF80BD62BB}"/>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831727" y="178293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1" name="Picture 10">
            <a:extLst>
              <a:ext uri="{FF2B5EF4-FFF2-40B4-BE49-F238E27FC236}">
                <a16:creationId xmlns:a16="http://schemas.microsoft.com/office/drawing/2014/main" id="{2E972FE3-7685-46A6-9DD1-A49DE88317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96591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192951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18FA0A1-E001-4D80-A603-03774C2CB7C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399968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4284572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656F37F0-F77C-4044-B5C1-67FF80BD62BB}"/>
              </a:ext>
            </a:extLst>
          </p:cNvPr>
          <p:cNvGrpSpPr/>
          <p:nvPr userDrawn="1"/>
        </p:nvGrpSpPr>
        <p:grpSpPr>
          <a:xfrm>
            <a:off x="0" y="3216498"/>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0" name="Picture 9">
            <a:extLst>
              <a:ext uri="{FF2B5EF4-FFF2-40B4-BE49-F238E27FC236}">
                <a16:creationId xmlns:a16="http://schemas.microsoft.com/office/drawing/2014/main" id="{2E4A2F49-AB32-4BB9-92E3-D2799B6CE7F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906615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02495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60"/>
        <p:cNvGrpSpPr/>
        <p:nvPr/>
      </p:nvGrpSpPr>
      <p:grpSpPr>
        <a:xfrm>
          <a:off x="0" y="0"/>
          <a:ext cx="0" cy="0"/>
          <a:chOff x="0" y="0"/>
          <a:chExt cx="0" cy="0"/>
        </a:xfrm>
      </p:grpSpPr>
      <p:sp>
        <p:nvSpPr>
          <p:cNvPr id="61" name="Google Shape;61;p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bg1">
              <a:lumMod val="95000"/>
            </a:schemeClr>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8585743" y="4535491"/>
            <a:ext cx="527315" cy="54864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60"/>
        <p:cNvGrpSpPr/>
        <p:nvPr/>
      </p:nvGrpSpPr>
      <p:grpSpPr>
        <a:xfrm>
          <a:off x="0" y="0"/>
          <a:ext cx="0" cy="0"/>
          <a:chOff x="0" y="0"/>
          <a:chExt cx="0" cy="0"/>
        </a:xfrm>
      </p:grpSpPr>
      <p:sp>
        <p:nvSpPr>
          <p:cNvPr id="61" name="Google Shape;61;p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65197" y="4535491"/>
            <a:ext cx="527315" cy="548640"/>
          </a:xfrm>
          <a:prstGeom prst="rect">
            <a:avLst/>
          </a:prstGeom>
        </p:spPr>
      </p:pic>
    </p:spTree>
    <p:extLst>
      <p:ext uri="{BB962C8B-B14F-4D97-AF65-F5344CB8AC3E}">
        <p14:creationId xmlns:p14="http://schemas.microsoft.com/office/powerpoint/2010/main" val="2863655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05569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62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62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62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58;p8">
            <a:extLst>
              <a:ext uri="{FF2B5EF4-FFF2-40B4-BE49-F238E27FC236}">
                <a16:creationId xmlns:a16="http://schemas.microsoft.com/office/drawing/2014/main" id="{AEAA9249-ADAC-4E30-A6B9-0A5D396856BC}"/>
              </a:ext>
            </a:extLst>
          </p:cNvPr>
          <p:cNvSpPr txBox="1">
            <a:spLocks noGrp="1"/>
          </p:cNvSpPr>
          <p:nvPr userDrawn="1">
            <p:ph type="title"/>
          </p:nvPr>
        </p:nvSpPr>
        <p:spPr>
          <a:xfrm>
            <a:off x="1647947" y="10507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0" name="Picture 9">
            <a:extLst>
              <a:ext uri="{FF2B5EF4-FFF2-40B4-BE49-F238E27FC236}">
                <a16:creationId xmlns:a16="http://schemas.microsoft.com/office/drawing/2014/main" id="{57853DFE-1F85-48EC-A1EF-A09E54824F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6523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95A58B33-B56B-42FE-B697-631E3D1E4E01}"/>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672388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FB7EAF87-5F92-465E-BBF9-D75AC1717E14}"/>
              </a:ext>
            </a:extLst>
          </p:cNvPr>
          <p:cNvGrpSpPr/>
          <p:nvPr userDrawn="1"/>
        </p:nvGrpSpPr>
        <p:grpSpPr>
          <a:xfrm>
            <a:off x="7216998" y="-19682"/>
            <a:ext cx="1927002" cy="5163084"/>
            <a:chOff x="7216998" y="-19682"/>
            <a:chExt cx="1927002" cy="5163084"/>
          </a:xfrm>
        </p:grpSpPr>
        <p:sp>
          <p:nvSpPr>
            <p:cNvPr id="67" name="Google Shape;67;p10"/>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779494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0084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Arial Black" panose="020B0A04020102020204" pitchFamily="34" charset="0"/>
                <a:ea typeface="Arial Black" panose="020B0A04020102020204" pitchFamily="34" charset="0"/>
                <a:cs typeface="Arial Black" panose="020B0A04020102020204" pitchFamily="34" charset="0"/>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dirty="0"/>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5" name="Google Shape;25;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7" name="Google Shape;27;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3" name="Picture 12">
            <a:extLst>
              <a:ext uri="{FF2B5EF4-FFF2-40B4-BE49-F238E27FC236}">
                <a16:creationId xmlns:a16="http://schemas.microsoft.com/office/drawing/2014/main" id="{E99510EE-CB15-4BD4-9182-B2606DB2B8FC}"/>
              </a:ext>
            </a:extLst>
          </p:cNvPr>
          <p:cNvPicPr>
            <a:picLocks noChangeAspect="1"/>
          </p:cNvPicPr>
          <p:nvPr userDrawn="1"/>
        </p:nvPicPr>
        <p:blipFill>
          <a:blip r:embed="rId2"/>
          <a:stretch>
            <a:fillRect/>
          </a:stretch>
        </p:blipFill>
        <p:spPr>
          <a:xfrm>
            <a:off x="8592031" y="4535491"/>
            <a:ext cx="527315" cy="54864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C558631-9AC7-40EF-A18F-3ACFFF70B530}"/>
              </a:ext>
            </a:extLst>
          </p:cNvPr>
          <p:cNvGrpSpPr/>
          <p:nvPr userDrawn="1"/>
        </p:nvGrpSpPr>
        <p:grpSpPr>
          <a:xfrm rot="16200000">
            <a:off x="3610229" y="-360849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3" name="Picture 12">
            <a:extLst>
              <a:ext uri="{FF2B5EF4-FFF2-40B4-BE49-F238E27FC236}">
                <a16:creationId xmlns:a16="http://schemas.microsoft.com/office/drawing/2014/main" id="{99DCB50E-D11C-4823-AED5-47E070A4CCBA}"/>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405874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DED3F1B0-2FF7-486E-992C-17DEF3EF5C3B}"/>
              </a:ext>
            </a:extLst>
          </p:cNvPr>
          <p:cNvPicPr>
            <a:picLocks noChangeAspect="1"/>
          </p:cNvPicPr>
          <p:nvPr userDrawn="1"/>
        </p:nvPicPr>
        <p:blipFill>
          <a:blip r:embed="rId2"/>
          <a:stretch>
            <a:fillRect/>
          </a:stretch>
        </p:blipFill>
        <p:spPr>
          <a:xfrm>
            <a:off x="64560" y="4542418"/>
            <a:ext cx="527315" cy="54864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a:off x="7216989" y="0"/>
            <a:ext cx="1927011" cy="5143500"/>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284034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rot="5400000">
            <a:off x="3608495" y="-39200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141564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16200000">
            <a:off x="3608499" y="-3608499"/>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F08FFAB1-AE29-43E9-A866-0C4AB70D767E}"/>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119601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7400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60D3195B-6477-44D5-8CFA-33916959B3C7}"/>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83027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a:off x="7217006" y="0"/>
            <a:ext cx="1927002" cy="51435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756502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5400000">
            <a:off x="3608499" y="-392001"/>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243828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rot="10800000">
            <a:off x="0" y="0"/>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D022C6F9-2C92-4EA0-A5D0-B08F6E271EC6}"/>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373444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B4F161D9-D81A-4228-B173-B028F5F941BD}"/>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398074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5400000">
            <a:off x="3600776" y="-3600779"/>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316034" y="128364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999292" y="1942447"/>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11" name="Picture 10">
            <a:extLst>
              <a:ext uri="{FF2B5EF4-FFF2-40B4-BE49-F238E27FC236}">
                <a16:creationId xmlns:a16="http://schemas.microsoft.com/office/drawing/2014/main" id="{3D5EEB27-3E01-45F7-8565-838314D7F0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627362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93FE4A25-9253-4188-98E7-CDA45CAEFF2C}"/>
              </a:ext>
            </a:extLst>
          </p:cNvPr>
          <p:cNvGrpSpPr/>
          <p:nvPr userDrawn="1"/>
        </p:nvGrpSpPr>
        <p:grpSpPr>
          <a:xfrm>
            <a:off x="7216998" y="0"/>
            <a:ext cx="1927002" cy="5195504"/>
            <a:chOff x="7216998" y="0"/>
            <a:chExt cx="1927002" cy="5195504"/>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userDrawn="1"/>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4757B8EC-AB84-4F96-8AEE-2F0417B1C84F}"/>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6823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a:off x="0" y="3216498"/>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10" name="Picture 9">
            <a:extLst>
              <a:ext uri="{FF2B5EF4-FFF2-40B4-BE49-F238E27FC236}">
                <a16:creationId xmlns:a16="http://schemas.microsoft.com/office/drawing/2014/main" id="{B2635583-335E-4A7B-8135-376ADFF820C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569382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6200000">
            <a:off x="3608499" y="-3608499"/>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8572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9000" b="-9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0800000">
            <a:off x="0" y="0"/>
            <a:ext cx="1927002" cy="51435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893146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5400000">
            <a:off x="3608499" y="-392001"/>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600265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blipFill dpi="0" rotWithShape="1">
          <a:blip r:embed="rId2">
            <a:lum/>
          </a:blip>
          <a:srcRect/>
          <a:stretch>
            <a:fillRect t="-17000" b="-17000"/>
          </a:stretch>
        </a:blip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1" name="Picture 10">
            <a:extLst>
              <a:ext uri="{FF2B5EF4-FFF2-40B4-BE49-F238E27FC236}">
                <a16:creationId xmlns:a16="http://schemas.microsoft.com/office/drawing/2014/main" id="{F2A9E4B4-4DD9-48AD-9027-FA845790D84F}"/>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52234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7000">
              <a:schemeClr val="accent3"/>
            </a:gs>
            <a:gs pos="0">
              <a:schemeClr val="accent1"/>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921955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2"/>
            </a:gs>
            <a:gs pos="100000">
              <a:schemeClr val="accent3"/>
            </a:gs>
            <a:gs pos="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97112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2"/>
            </a:gs>
            <a:gs pos="100000">
              <a:schemeClr val="accent4"/>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13594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4"/>
            </a:gs>
            <a:gs pos="9500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796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userDrawn="1"/>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4000">
              <a:schemeClr val="accent5"/>
            </a:gs>
            <a:gs pos="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userDrawn="1"/>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48351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4"/>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4F45B1B1-86A8-4AA6-A664-55DEF59C58F0}"/>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096904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5"/>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333939C9-146C-45EC-AF17-78B49C8A617A}"/>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66825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6"/>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C7B3A19A-C062-4132-9D0D-62335944A41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331480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1"/>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621442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bg1">
                <a:lumMod val="75000"/>
              </a:schemeClr>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0653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a:off x="-6578" y="0"/>
            <a:ext cx="1942446" cy="5192038"/>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sp>
        <p:nvSpPr>
          <p:cNvPr id="36" name="Google Shape;36;p5"/>
          <p:cNvSpPr txBox="1">
            <a:spLocks noGrp="1"/>
          </p:cNvSpPr>
          <p:nvPr>
            <p:ph type="sldNum" idx="12"/>
          </p:nvPr>
        </p:nvSpPr>
        <p:spPr>
          <a:xfrm>
            <a:off x="8434551" y="463076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pic>
        <p:nvPicPr>
          <p:cNvPr id="12" name="Picture 11">
            <a:extLst>
              <a:ext uri="{FF2B5EF4-FFF2-40B4-BE49-F238E27FC236}">
                <a16:creationId xmlns:a16="http://schemas.microsoft.com/office/drawing/2014/main" id="{806C5B4E-ECAC-47DA-AF82-D96E4111F0C4}"/>
              </a:ext>
            </a:extLst>
          </p:cNvPr>
          <p:cNvPicPr>
            <a:picLocks noChangeAspect="1"/>
          </p:cNvPicPr>
          <p:nvPr userDrawn="1"/>
        </p:nvPicPr>
        <p:blipFill>
          <a:blip r:embed="rId2"/>
          <a:stretch>
            <a:fillRect/>
          </a:stretch>
        </p:blipFill>
        <p:spPr>
          <a:xfrm>
            <a:off x="57631" y="4594860"/>
            <a:ext cx="527315" cy="548640"/>
          </a:xfrm>
          <a:prstGeom prst="rect">
            <a:avLst/>
          </a:prstGeom>
        </p:spPr>
      </p:pic>
    </p:spTree>
    <p:extLst>
      <p:ext uri="{BB962C8B-B14F-4D97-AF65-F5344CB8AC3E}">
        <p14:creationId xmlns:p14="http://schemas.microsoft.com/office/powerpoint/2010/main" val="2822227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16200000">
            <a:off x="3600778" y="-399725"/>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6EB451AD-1A6E-4B39-8810-AB2CE8DAC8CE}"/>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76673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87265702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dirty="0"/>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dirty="0"/>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7" r:id="rId1"/>
    <p:sldLayoutId id="2147483649" r:id="rId2"/>
    <p:sldLayoutId id="2147483718" r:id="rId3"/>
    <p:sldLayoutId id="2147483650" r:id="rId4"/>
    <p:sldLayoutId id="2147483704" r:id="rId5"/>
    <p:sldLayoutId id="2147483651" r:id="rId6"/>
    <p:sldLayoutId id="2147483673" r:id="rId7"/>
    <p:sldLayoutId id="2147483703" r:id="rId8"/>
    <p:sldLayoutId id="2147483683" r:id="rId9"/>
    <p:sldLayoutId id="2147483684" r:id="rId10"/>
    <p:sldLayoutId id="2147483691" r:id="rId11"/>
    <p:sldLayoutId id="2147483705" r:id="rId12"/>
    <p:sldLayoutId id="2147483685" r:id="rId13"/>
    <p:sldLayoutId id="2147483686" r:id="rId14"/>
    <p:sldLayoutId id="2147483690" r:id="rId15"/>
    <p:sldLayoutId id="2147483692" r:id="rId16"/>
    <p:sldLayoutId id="2147483664" r:id="rId17"/>
    <p:sldLayoutId id="2147483682" r:id="rId18"/>
    <p:sldLayoutId id="2147483706" r:id="rId19"/>
    <p:sldLayoutId id="2147483707" r:id="rId20"/>
    <p:sldLayoutId id="2147483654" r:id="rId21"/>
    <p:sldLayoutId id="2147483681" r:id="rId22"/>
    <p:sldLayoutId id="2147483693" r:id="rId23"/>
    <p:sldLayoutId id="2147483708" r:id="rId24"/>
    <p:sldLayoutId id="2147483665" r:id="rId25"/>
    <p:sldLayoutId id="2147483688" r:id="rId26"/>
    <p:sldLayoutId id="2147483694" r:id="rId27"/>
    <p:sldLayoutId id="2147483695" r:id="rId28"/>
    <p:sldLayoutId id="2147483687" r:id="rId29"/>
    <p:sldLayoutId id="2147483680" r:id="rId30"/>
    <p:sldLayoutId id="2147483702" r:id="rId31"/>
    <p:sldLayoutId id="2147483701" r:id="rId32"/>
    <p:sldLayoutId id="2147483655" r:id="rId33"/>
    <p:sldLayoutId id="2147483679" r:id="rId34"/>
    <p:sldLayoutId id="2147483696" r:id="rId35"/>
    <p:sldLayoutId id="2147483700" r:id="rId36"/>
    <p:sldLayoutId id="2147483663" r:id="rId37"/>
    <p:sldLayoutId id="2147483670" r:id="rId38"/>
    <p:sldLayoutId id="2147483699" r:id="rId39"/>
    <p:sldLayoutId id="2147483698" r:id="rId40"/>
    <p:sldLayoutId id="2147483656" r:id="rId41"/>
    <p:sldLayoutId id="2147483669" r:id="rId42"/>
    <p:sldLayoutId id="2147483697" r:id="rId43"/>
    <p:sldLayoutId id="2147483710" r:id="rId44"/>
    <p:sldLayoutId id="2147483666" r:id="rId45"/>
    <p:sldLayoutId id="2147483667" r:id="rId46"/>
    <p:sldLayoutId id="2147483709" r:id="rId47"/>
    <p:sldLayoutId id="2147483712" r:id="rId48"/>
    <p:sldLayoutId id="2147483668" r:id="rId49"/>
    <p:sldLayoutId id="2147483671" r:id="rId50"/>
    <p:sldLayoutId id="2147483711" r:id="rId51"/>
    <p:sldLayoutId id="2147483715" r:id="rId52"/>
    <p:sldLayoutId id="2147483716" r:id="rId53"/>
    <p:sldLayoutId id="2147483714" r:id="rId54"/>
    <p:sldLayoutId id="2147483675" r:id="rId55"/>
    <p:sldLayoutId id="2147483713" r:id="rId56"/>
    <p:sldLayoutId id="2147483674" r:id="rId57"/>
    <p:sldLayoutId id="2147483677" r:id="rId58"/>
    <p:sldLayoutId id="2147483676" r:id="rId59"/>
    <p:sldLayoutId id="2147483678" r:id="rId60"/>
    <p:sldLayoutId id="2147483659" r:id="rId61"/>
    <p:sldLayoutId id="2147483660" r:id="rId62"/>
    <p:sldLayoutId id="2147483661" r:id="rId63"/>
    <p:sldLayoutId id="2147483662" r:id="rId64"/>
    <p:sldLayoutId id="2147483672" r:id="rId6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hyperlink" Target="https://www.ashtabuladd.org/" TargetMode="External"/><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hyperlink" Target="https://pixabay.com/en/smiley-emoticon-question-mark-funny-68157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hyperlink" Target="https://www.pngall.com/clapping-hands-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https://geburtstagswunschezitateweisheitenan.blogspot.com/2016/10/mahatma-gandhi-quotes-community-servic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hyperlink" Target="https://dodd.ohio.gov/providers/billing/rate-increase"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hyperlink" Target="https://www.publicdomainpictures.net/view-image.php?image=80176&amp;picture=random-page-border-set" TargetMode="External"/><Relationship Id="rId5" Type="http://schemas.openxmlformats.org/officeDocument/2006/relationships/image" Target="../media/image18.jpg"/><Relationship Id="rId4" Type="http://schemas.openxmlformats.org/officeDocument/2006/relationships/hyperlink" Target="https://dodd.ohio.gov/forms-and-rules/rules-under-development/rule_updat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hyperlink" Target="https://r20.rs6.net/tn.jsp?f=001JI2bHjdUmlu2YlLFHNvQKampqCWFMYWGtWzVd_ej43flqHwkiEdHs2Qk3ZZVEiLCJCN2lg4UHvoi9fSAMgoncf_MGBClNt9JG7ycjJD_UKrJWE5_CCRjej4BdtrgTD-ivu8Fqb0TEKZdBzsGM5hrAujhwZ2XY1ai8L3CVREdkiAaRJL1La0EiomyI6Eu1dBAsQZnrgAPsDuGHXeKJ4OJCfLbQB4Fjcc0iA9PFGEbkKNsWgC36W6E4Rq8xHXnbVYn&amp;c=9rDVT-YqAFfYCKu_klar-jonSqh1fnBMxMzaI_ClFlsEwnNO1Ay3Uw==&amp;ch=_FQS7Z0dKMwuEh6sAXHwxH2Z7bAoBBeYf1m5bl5LX1hB0PqWYhLxJg=="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hyperlink" Target="mailto:retentionpay@dodd.ohio.gov" TargetMode="External"/><Relationship Id="rId4" Type="http://schemas.openxmlformats.org/officeDocument/2006/relationships/hyperlink" Target="https://r20.rs6.net/tn.jsp?f=001JI2bHjdUmlu2YlLFHNvQKampqCWFMYWGtWzVd_ej43flqHwkiEdHs8MckQRiSOYLsdZetD0VnkJp7PZ53rdbV_DoMtziBLe7l-bb4Tv1a92rlwHe0wLGcJFbWyt928D50fbF4SkrTgVl3yW4eDQZZVrcO8FfadHn9fAUEe99DJCFyJj6vlq63Q==&amp;c=9rDVT-YqAFfYCKu_klar-jonSqh1fnBMxMzaI_ClFlsEwnNO1Ay3Uw==&amp;ch=_FQS7Z0dKMwuEh6sAXHwxH2Z7bAoBBeYf1m5bl5LX1hB0PqWYhLxJ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4000">
              <a:srgbClr val="FF0000"/>
            </a:gs>
            <a:gs pos="0">
              <a:schemeClr val="tx1">
                <a:lumMod val="75000"/>
                <a:lumOff val="25000"/>
              </a:schemeClr>
            </a:gs>
            <a:gs pos="48000">
              <a:srgbClr val="FFC000"/>
            </a:gs>
          </a:gsLst>
          <a:lin ang="2700000" scaled="1"/>
        </a:gradFill>
        <a:effectLst/>
      </p:bgPr>
    </p:bg>
    <p:spTree>
      <p:nvGrpSpPr>
        <p:cNvPr id="1" name="Shape 114"/>
        <p:cNvGrpSpPr/>
        <p:nvPr/>
      </p:nvGrpSpPr>
      <p:grpSpPr>
        <a:xfrm>
          <a:off x="0" y="0"/>
          <a:ext cx="0" cy="0"/>
          <a:chOff x="0" y="0"/>
          <a:chExt cx="0" cy="0"/>
        </a:xfrm>
      </p:grpSpPr>
      <p:sp>
        <p:nvSpPr>
          <p:cNvPr id="116" name="Google Shape;116;p16"/>
          <p:cNvSpPr txBox="1">
            <a:spLocks noGrp="1"/>
          </p:cNvSpPr>
          <p:nvPr>
            <p:ph type="sldNum" idx="4294967295"/>
          </p:nvPr>
        </p:nvSpPr>
        <p:spPr>
          <a:xfrm>
            <a:off x="8594725" y="4629150"/>
            <a:ext cx="549275" cy="393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a:t>
            </a:fld>
            <a:endParaRPr dirty="0"/>
          </a:p>
        </p:txBody>
      </p:sp>
      <p:sp>
        <p:nvSpPr>
          <p:cNvPr id="5" name="TextBox 4">
            <a:extLst>
              <a:ext uri="{FF2B5EF4-FFF2-40B4-BE49-F238E27FC236}">
                <a16:creationId xmlns:a16="http://schemas.microsoft.com/office/drawing/2014/main" id="{20B46698-2603-4797-BCE7-F5CF728A6CDA}"/>
              </a:ext>
            </a:extLst>
          </p:cNvPr>
          <p:cNvSpPr txBox="1"/>
          <p:nvPr/>
        </p:nvSpPr>
        <p:spPr>
          <a:xfrm>
            <a:off x="2241274" y="1831711"/>
            <a:ext cx="4661452" cy="1077218"/>
          </a:xfrm>
          <a:prstGeom prst="rect">
            <a:avLst/>
          </a:prstGeom>
          <a:noFill/>
        </p:spPr>
        <p:txBody>
          <a:bodyPr wrap="square" rtlCol="0">
            <a:spAutoFit/>
          </a:bodyPr>
          <a:lstStyle/>
          <a:p>
            <a:pPr algn="ctr"/>
            <a:r>
              <a:rPr lang="en-US" sz="3200" b="1" dirty="0">
                <a:solidFill>
                  <a:schemeClr val="accent5">
                    <a:lumMod val="75000"/>
                  </a:schemeClr>
                </a:solidFill>
                <a:effectLst>
                  <a:outerShdw blurRad="38100" dist="38100" dir="2700000" algn="tl">
                    <a:srgbClr val="000000">
                      <a:alpha val="43137"/>
                    </a:srgbClr>
                  </a:outerShdw>
                </a:effectLst>
                <a:latin typeface="Goudy Old Style" panose="02020502050305020303" pitchFamily="18" charset="0"/>
              </a:rPr>
              <a:t>Provider Meeting </a:t>
            </a:r>
          </a:p>
          <a:p>
            <a:pPr algn="ctr"/>
            <a:r>
              <a:rPr lang="en-US" sz="3200" b="1" dirty="0">
                <a:solidFill>
                  <a:schemeClr val="accent5">
                    <a:lumMod val="75000"/>
                  </a:schemeClr>
                </a:solidFill>
                <a:effectLst>
                  <a:outerShdw blurRad="38100" dist="38100" dir="2700000" algn="tl">
                    <a:srgbClr val="000000">
                      <a:alpha val="43137"/>
                    </a:srgbClr>
                  </a:outerShdw>
                </a:effectLst>
                <a:latin typeface="Goudy Old Style" panose="02020502050305020303" pitchFamily="18" charset="0"/>
              </a:rPr>
              <a:t>October 12, 2023</a:t>
            </a:r>
          </a:p>
        </p:txBody>
      </p:sp>
      <p:sp>
        <p:nvSpPr>
          <p:cNvPr id="2" name="Rectangle 1">
            <a:extLst>
              <a:ext uri="{FF2B5EF4-FFF2-40B4-BE49-F238E27FC236}">
                <a16:creationId xmlns:a16="http://schemas.microsoft.com/office/drawing/2014/main" id="{A829F818-A8AB-4FB6-A74C-F73B2B2DC404}"/>
              </a:ext>
            </a:extLst>
          </p:cNvPr>
          <p:cNvSpPr/>
          <p:nvPr/>
        </p:nvSpPr>
        <p:spPr>
          <a:xfrm>
            <a:off x="2198813" y="716021"/>
            <a:ext cx="4746374"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5">
                    <a:lumMod val="75000"/>
                  </a:schemeClr>
                </a:solidFill>
                <a:effectLst/>
              </a:rPr>
              <a:t>Welcome</a:t>
            </a:r>
          </a:p>
        </p:txBody>
      </p:sp>
      <p:pic>
        <p:nvPicPr>
          <p:cNvPr id="3" name="Picture 2">
            <a:extLst>
              <a:ext uri="{FF2B5EF4-FFF2-40B4-BE49-F238E27FC236}">
                <a16:creationId xmlns:a16="http://schemas.microsoft.com/office/drawing/2014/main" id="{8A42DF5A-B6E6-4DC0-84EE-E7C5F54B5C48}"/>
              </a:ext>
            </a:extLst>
          </p:cNvPr>
          <p:cNvPicPr>
            <a:picLocks noChangeAspect="1"/>
          </p:cNvPicPr>
          <p:nvPr/>
        </p:nvPicPr>
        <p:blipFill>
          <a:blip r:embed="rId3"/>
          <a:stretch>
            <a:fillRect/>
          </a:stretch>
        </p:blipFill>
        <p:spPr>
          <a:xfrm>
            <a:off x="0" y="2370320"/>
            <a:ext cx="9144000" cy="27731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97185" y="4677499"/>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10</a:t>
            </a:fld>
            <a:endParaRPr lang="en" dirty="0"/>
          </a:p>
        </p:txBody>
      </p:sp>
      <p:cxnSp>
        <p:nvCxnSpPr>
          <p:cNvPr id="4" name="Straight Connector 3">
            <a:extLst>
              <a:ext uri="{FF2B5EF4-FFF2-40B4-BE49-F238E27FC236}">
                <a16:creationId xmlns:a16="http://schemas.microsoft.com/office/drawing/2014/main" id="{DCC3787F-1FE3-4B2E-B05B-4027F1D516E1}"/>
              </a:ext>
            </a:extLst>
          </p:cNvPr>
          <p:cNvCxnSpPr/>
          <p:nvPr/>
        </p:nvCxnSpPr>
        <p:spPr>
          <a:xfrm>
            <a:off x="1335209" y="1945804"/>
            <a:ext cx="7566128" cy="0"/>
          </a:xfrm>
          <a:prstGeom prst="line">
            <a:avLst/>
          </a:prstGeom>
          <a:ln/>
        </p:spPr>
        <p:style>
          <a:lnRef idx="2">
            <a:schemeClr val="dk1"/>
          </a:lnRef>
          <a:fillRef idx="0">
            <a:schemeClr val="dk1"/>
          </a:fillRef>
          <a:effectRef idx="1">
            <a:schemeClr val="dk1"/>
          </a:effectRef>
          <a:fontRef idx="minor">
            <a:schemeClr val="tx1"/>
          </a:fontRef>
        </p:style>
      </p:cxnSp>
      <p:sp>
        <p:nvSpPr>
          <p:cNvPr id="2" name="Rectangle 1">
            <a:extLst>
              <a:ext uri="{FF2B5EF4-FFF2-40B4-BE49-F238E27FC236}">
                <a16:creationId xmlns:a16="http://schemas.microsoft.com/office/drawing/2014/main" id="{4F08290F-95E3-4879-AAB5-9EC9E5564FAD}"/>
              </a:ext>
            </a:extLst>
          </p:cNvPr>
          <p:cNvSpPr/>
          <p:nvPr/>
        </p:nvSpPr>
        <p:spPr>
          <a:xfrm>
            <a:off x="1872836" y="506916"/>
            <a:ext cx="649087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chemeClr val="accent4"/>
                </a:solidFill>
                <a:effectLst/>
              </a:rPr>
              <a:t>We need your feedback</a:t>
            </a:r>
          </a:p>
        </p:txBody>
      </p:sp>
      <p:sp>
        <p:nvSpPr>
          <p:cNvPr id="5" name="TextBox 4">
            <a:extLst>
              <a:ext uri="{FF2B5EF4-FFF2-40B4-BE49-F238E27FC236}">
                <a16:creationId xmlns:a16="http://schemas.microsoft.com/office/drawing/2014/main" id="{97F6154D-7159-44BF-914C-D00EA8609E1B}"/>
              </a:ext>
            </a:extLst>
          </p:cNvPr>
          <p:cNvSpPr txBox="1"/>
          <p:nvPr/>
        </p:nvSpPr>
        <p:spPr>
          <a:xfrm>
            <a:off x="3849025" y="1430246"/>
            <a:ext cx="1840675"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October - 2023</a:t>
            </a:r>
          </a:p>
        </p:txBody>
      </p:sp>
      <p:sp>
        <p:nvSpPr>
          <p:cNvPr id="3" name="TextBox 2">
            <a:extLst>
              <a:ext uri="{FF2B5EF4-FFF2-40B4-BE49-F238E27FC236}">
                <a16:creationId xmlns:a16="http://schemas.microsoft.com/office/drawing/2014/main" id="{03CFC0EC-7270-4D55-A37E-91BEC9C1C451}"/>
              </a:ext>
            </a:extLst>
          </p:cNvPr>
          <p:cNvSpPr txBox="1"/>
          <p:nvPr/>
        </p:nvSpPr>
        <p:spPr>
          <a:xfrm>
            <a:off x="2405270" y="2571750"/>
            <a:ext cx="5203134" cy="1323439"/>
          </a:xfrm>
          <a:prstGeom prst="rect">
            <a:avLst/>
          </a:prstGeom>
          <a:noFill/>
        </p:spPr>
        <p:txBody>
          <a:bodyPr wrap="square" rtlCol="0">
            <a:spAutoFit/>
          </a:bodyPr>
          <a:lstStyle/>
          <a:p>
            <a:pPr marL="285750" indent="-285750">
              <a:buFont typeface="Wingdings" panose="05000000000000000000" pitchFamily="2" charset="2"/>
              <a:buChar char="q"/>
            </a:pPr>
            <a:r>
              <a:rPr lang="en-US" sz="1600" dirty="0"/>
              <a:t>2024 Provider meeting Topics Survey</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US" sz="1600" dirty="0"/>
              <a:t>OPRA Leadership Training- Advance Leadership</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US" sz="1600" dirty="0"/>
              <a:t>OPRA Conferences</a:t>
            </a:r>
          </a:p>
        </p:txBody>
      </p:sp>
    </p:spTree>
    <p:extLst>
      <p:ext uri="{BB962C8B-B14F-4D97-AF65-F5344CB8AC3E}">
        <p14:creationId xmlns:p14="http://schemas.microsoft.com/office/powerpoint/2010/main" val="188344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4693C-F8F0-4379-B11C-08A3F8494BDF}"/>
              </a:ext>
            </a:extLst>
          </p:cNvPr>
          <p:cNvSpPr>
            <a:spLocks noGrp="1"/>
          </p:cNvSpPr>
          <p:nvPr>
            <p:ph type="title" idx="4294967295"/>
          </p:nvPr>
        </p:nvSpPr>
        <p:spPr>
          <a:xfrm>
            <a:off x="1566586" y="181873"/>
            <a:ext cx="6961187" cy="396875"/>
          </a:xfrm>
        </p:spPr>
        <p:txBody>
          <a:bodyPr/>
          <a:lstStyle/>
          <a:p>
            <a:r>
              <a:rPr lang="en-US" dirty="0">
                <a:solidFill>
                  <a:schemeClr val="bg1"/>
                </a:solidFill>
              </a:rPr>
              <a:t>Upcoming Provider Training</a:t>
            </a:r>
          </a:p>
        </p:txBody>
      </p:sp>
      <p:sp>
        <p:nvSpPr>
          <p:cNvPr id="2" name="Slide Number Placeholder 1">
            <a:extLst>
              <a:ext uri="{FF2B5EF4-FFF2-40B4-BE49-F238E27FC236}">
                <a16:creationId xmlns:a16="http://schemas.microsoft.com/office/drawing/2014/main" id="{929D40D4-3679-4439-B21E-03C88889FB62}"/>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TextBox 3">
            <a:extLst>
              <a:ext uri="{FF2B5EF4-FFF2-40B4-BE49-F238E27FC236}">
                <a16:creationId xmlns:a16="http://schemas.microsoft.com/office/drawing/2014/main" id="{6212E6BC-E5EF-4933-BDE2-756026D4262E}"/>
              </a:ext>
            </a:extLst>
          </p:cNvPr>
          <p:cNvSpPr txBox="1"/>
          <p:nvPr/>
        </p:nvSpPr>
        <p:spPr>
          <a:xfrm>
            <a:off x="1566586" y="995844"/>
            <a:ext cx="7513982" cy="4062651"/>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dirty="0"/>
              <a:t>NEW- </a:t>
            </a:r>
            <a:r>
              <a:rPr lang="en-US" dirty="0"/>
              <a:t>MUI </a:t>
            </a:r>
            <a:r>
              <a:rPr lang="en-US" dirty="0" err="1"/>
              <a:t>Referesher</a:t>
            </a:r>
            <a:r>
              <a:rPr lang="en-US" dirty="0"/>
              <a:t> Training-</a:t>
            </a:r>
          </a:p>
          <a:p>
            <a:pPr marL="285750" indent="-285750">
              <a:buFont typeface="Wingdings" panose="05000000000000000000" pitchFamily="2" charset="2"/>
              <a:buChar char="v"/>
            </a:pPr>
            <a:r>
              <a:rPr lang="en-US" dirty="0"/>
              <a:t>Initial Medication Certification Category 1</a:t>
            </a:r>
          </a:p>
          <a:p>
            <a:pPr marL="285750" indent="-285750">
              <a:buFont typeface="Wingdings" panose="05000000000000000000" pitchFamily="2" charset="2"/>
              <a:buChar char="v"/>
            </a:pPr>
            <a:r>
              <a:rPr lang="en-US" dirty="0"/>
              <a:t>Initial Provider Training</a:t>
            </a:r>
          </a:p>
          <a:p>
            <a:pPr marL="285750" indent="-285750">
              <a:buFont typeface="Wingdings" panose="05000000000000000000" pitchFamily="2" charset="2"/>
              <a:buChar char="v"/>
            </a:pPr>
            <a:r>
              <a:rPr lang="en-US" dirty="0"/>
              <a:t>Annual Provider Training</a:t>
            </a:r>
          </a:p>
          <a:p>
            <a:pPr marL="285750" indent="-285750">
              <a:buFont typeface="Wingdings" panose="05000000000000000000" pitchFamily="2" charset="2"/>
              <a:buChar char="v"/>
            </a:pPr>
            <a:r>
              <a:rPr lang="en-US" dirty="0"/>
              <a:t>CPR/First Aid Blended Learning  </a:t>
            </a:r>
          </a:p>
          <a:p>
            <a:pPr marL="285750" indent="-285750">
              <a:buFont typeface="Wingdings" panose="05000000000000000000" pitchFamily="2" charset="2"/>
              <a:buChar char="v"/>
            </a:pPr>
            <a:r>
              <a:rPr lang="en-US" dirty="0"/>
              <a:t>Initial Medication Administration Category 2 &amp; 3</a:t>
            </a:r>
          </a:p>
          <a:p>
            <a:pPr marL="285750" indent="-285750">
              <a:buFont typeface="Wingdings" panose="05000000000000000000" pitchFamily="2" charset="2"/>
              <a:buChar char="v"/>
            </a:pPr>
            <a:r>
              <a:rPr lang="en-US" dirty="0"/>
              <a:t>Renewal Medication Certification Category 1, 2 &amp; 3 </a:t>
            </a:r>
          </a:p>
          <a:p>
            <a:pPr marL="285750" indent="-285750">
              <a:buFont typeface="Wingdings" panose="05000000000000000000" pitchFamily="2" charset="2"/>
              <a:buChar char="v"/>
            </a:pPr>
            <a:r>
              <a:rPr lang="en-US" dirty="0"/>
              <a:t>Tech Go Bag Training/Lending</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endParaRPr lang="en-US" dirty="0"/>
          </a:p>
          <a:p>
            <a:endParaRPr lang="en-US" dirty="0"/>
          </a:p>
          <a:p>
            <a:endParaRPr lang="en-US" dirty="0"/>
          </a:p>
          <a:p>
            <a:endParaRPr lang="en-US" dirty="0"/>
          </a:p>
          <a:p>
            <a:endParaRPr lang="en-US" sz="1200" i="1" dirty="0"/>
          </a:p>
          <a:p>
            <a:r>
              <a:rPr lang="en-US" sz="1200" i="1" dirty="0"/>
              <a:t>All classes listed above are open for registration on the Ashtabula County Board of Developmental Disabilities website under the Provider support tab. </a:t>
            </a:r>
            <a:r>
              <a:rPr lang="en-US" sz="1200" i="1" dirty="0">
                <a:hlinkClick r:id="rId3"/>
              </a:rPr>
              <a:t>https://www.ashtabuladd.org/</a:t>
            </a:r>
            <a:endParaRPr lang="en-US" sz="1200" i="1" dirty="0"/>
          </a:p>
          <a:p>
            <a:endParaRPr lang="en-US" sz="1200" i="1" dirty="0"/>
          </a:p>
        </p:txBody>
      </p:sp>
      <p:pic>
        <p:nvPicPr>
          <p:cNvPr id="5" name="Picture 4">
            <a:extLst>
              <a:ext uri="{FF2B5EF4-FFF2-40B4-BE49-F238E27FC236}">
                <a16:creationId xmlns:a16="http://schemas.microsoft.com/office/drawing/2014/main" id="{DF26ACD2-F91A-42B1-988E-884B3B01637B}"/>
              </a:ext>
            </a:extLst>
          </p:cNvPr>
          <p:cNvPicPr>
            <a:picLocks noChangeAspect="1"/>
          </p:cNvPicPr>
          <p:nvPr/>
        </p:nvPicPr>
        <p:blipFill>
          <a:blip r:embed="rId4"/>
          <a:stretch>
            <a:fillRect/>
          </a:stretch>
        </p:blipFill>
        <p:spPr>
          <a:xfrm>
            <a:off x="-63432" y="3286386"/>
            <a:ext cx="9144000" cy="861270"/>
          </a:xfrm>
          <a:prstGeom prst="rect">
            <a:avLst/>
          </a:prstGeom>
          <a:gradFill>
            <a:gsLst>
              <a:gs pos="37000">
                <a:srgbClr val="BFC9E7"/>
              </a:gs>
              <a:gs pos="0">
                <a:schemeClr val="accent1">
                  <a:lumMod val="5000"/>
                  <a:lumOff val="95000"/>
                </a:schemeClr>
              </a:gs>
              <a:gs pos="74000">
                <a:schemeClr val="accent1">
                  <a:lumMod val="45000"/>
                  <a:lumOff val="55000"/>
                </a:schemeClr>
              </a:gs>
              <a:gs pos="83000">
                <a:schemeClr val="accent5"/>
              </a:gs>
              <a:gs pos="57313">
                <a:srgbClr val="FFC000"/>
              </a:gs>
              <a:gs pos="100000">
                <a:schemeClr val="accent6">
                  <a:lumMod val="60000"/>
                  <a:lumOff val="40000"/>
                </a:schemeClr>
              </a:gs>
            </a:gsLst>
            <a:lin ang="5400000" scaled="1"/>
          </a:gradFill>
        </p:spPr>
      </p:pic>
    </p:spTree>
    <p:extLst>
      <p:ext uri="{BB962C8B-B14F-4D97-AF65-F5344CB8AC3E}">
        <p14:creationId xmlns:p14="http://schemas.microsoft.com/office/powerpoint/2010/main" val="409316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93279A-6DB2-49E0-B948-2D5BB9FFD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9" name="Google Shape;93;p13">
            <a:extLst>
              <a:ext uri="{FF2B5EF4-FFF2-40B4-BE49-F238E27FC236}">
                <a16:creationId xmlns:a16="http://schemas.microsoft.com/office/drawing/2014/main" id="{E28AA68F-28D0-459A-847F-9A9427B4EE81}"/>
              </a:ext>
            </a:extLst>
          </p:cNvPr>
          <p:cNvSpPr txBox="1">
            <a:spLocks/>
          </p:cNvSpPr>
          <p:nvPr/>
        </p:nvSpPr>
        <p:spPr>
          <a:xfrm>
            <a:off x="-159922" y="4639018"/>
            <a:ext cx="549275" cy="39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solidFill>
                  <a:schemeClr val="accent1">
                    <a:lumMod val="60000"/>
                    <a:lumOff val="40000"/>
                  </a:schemeClr>
                </a:solidFill>
              </a:rPr>
              <a:pPr/>
              <a:t>12</a:t>
            </a:fld>
            <a:endParaRPr lang="en" dirty="0">
              <a:solidFill>
                <a:schemeClr val="accent1">
                  <a:lumMod val="60000"/>
                  <a:lumOff val="40000"/>
                </a:schemeClr>
              </a:solidFill>
            </a:endParaRPr>
          </a:p>
        </p:txBody>
      </p:sp>
      <p:pic>
        <p:nvPicPr>
          <p:cNvPr id="6" name="Picture 5">
            <a:extLst>
              <a:ext uri="{FF2B5EF4-FFF2-40B4-BE49-F238E27FC236}">
                <a16:creationId xmlns:a16="http://schemas.microsoft.com/office/drawing/2014/main" id="{3695957A-E308-484E-82E0-8F4B620217A3}"/>
              </a:ext>
            </a:extLst>
          </p:cNvPr>
          <p:cNvPicPr>
            <a:picLocks noChangeAspect="1"/>
          </p:cNvPicPr>
          <p:nvPr/>
        </p:nvPicPr>
        <p:blipFill>
          <a:blip r:embed="rId3"/>
          <a:stretch>
            <a:fillRect/>
          </a:stretch>
        </p:blipFill>
        <p:spPr>
          <a:xfrm>
            <a:off x="974175" y="1401842"/>
            <a:ext cx="3597822" cy="943190"/>
          </a:xfrm>
          <a:prstGeom prst="rect">
            <a:avLst/>
          </a:prstGeom>
        </p:spPr>
      </p:pic>
      <p:sp>
        <p:nvSpPr>
          <p:cNvPr id="18" name="Rectangle 17">
            <a:extLst>
              <a:ext uri="{FF2B5EF4-FFF2-40B4-BE49-F238E27FC236}">
                <a16:creationId xmlns:a16="http://schemas.microsoft.com/office/drawing/2014/main" id="{517464A1-C238-4D90-874D-DAEF1A80AE96}"/>
              </a:ext>
            </a:extLst>
          </p:cNvPr>
          <p:cNvSpPr/>
          <p:nvPr/>
        </p:nvSpPr>
        <p:spPr>
          <a:xfrm>
            <a:off x="1" y="100686"/>
            <a:ext cx="893527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October</a:t>
            </a:r>
            <a:r>
              <a:rPr lang="en-US" sz="4000" b="1" cap="none" spc="0" dirty="0">
                <a:ln/>
                <a:solidFill>
                  <a:schemeClr val="accent4"/>
                </a:solidFill>
                <a:effectLst/>
              </a:rPr>
              <a:t> Community </a:t>
            </a:r>
          </a:p>
          <a:p>
            <a:pPr algn="ctr"/>
            <a:r>
              <a:rPr lang="en-US" sz="4000" b="1" cap="none" spc="0" dirty="0">
                <a:ln/>
                <a:solidFill>
                  <a:schemeClr val="accent4"/>
                </a:solidFill>
                <a:effectLst/>
              </a:rPr>
              <a:t>Outreach Activities</a:t>
            </a:r>
          </a:p>
        </p:txBody>
      </p:sp>
      <p:cxnSp>
        <p:nvCxnSpPr>
          <p:cNvPr id="11" name="Straight Connector 10">
            <a:extLst>
              <a:ext uri="{FF2B5EF4-FFF2-40B4-BE49-F238E27FC236}">
                <a16:creationId xmlns:a16="http://schemas.microsoft.com/office/drawing/2014/main" id="{5293D6DC-9EC3-45DE-8718-BD33ED78E92E}"/>
              </a:ext>
            </a:extLst>
          </p:cNvPr>
          <p:cNvCxnSpPr>
            <a:cxnSpLocks/>
          </p:cNvCxnSpPr>
          <p:nvPr/>
        </p:nvCxnSpPr>
        <p:spPr>
          <a:xfrm>
            <a:off x="4882572" y="1493659"/>
            <a:ext cx="0" cy="3145359"/>
          </a:xfrm>
          <a:prstGeom prst="line">
            <a:avLst/>
          </a:prstGeom>
        </p:spPr>
        <p:style>
          <a:lnRef idx="2">
            <a:schemeClr val="accent2"/>
          </a:lnRef>
          <a:fillRef idx="0">
            <a:schemeClr val="accent2"/>
          </a:fillRef>
          <a:effectRef idx="1">
            <a:schemeClr val="accent2"/>
          </a:effectRef>
          <a:fontRef idx="minor">
            <a:schemeClr val="tx1"/>
          </a:fontRef>
        </p:style>
      </p:cxnSp>
      <p:pic>
        <p:nvPicPr>
          <p:cNvPr id="3" name="Picture 2">
            <a:extLst>
              <a:ext uri="{FF2B5EF4-FFF2-40B4-BE49-F238E27FC236}">
                <a16:creationId xmlns:a16="http://schemas.microsoft.com/office/drawing/2014/main" id="{766B0C79-CD0B-4595-82CC-DDC459A7F6D3}"/>
              </a:ext>
            </a:extLst>
          </p:cNvPr>
          <p:cNvPicPr>
            <a:picLocks noChangeAspect="1"/>
          </p:cNvPicPr>
          <p:nvPr/>
        </p:nvPicPr>
        <p:blipFill>
          <a:blip r:embed="rId4"/>
          <a:stretch>
            <a:fillRect/>
          </a:stretch>
        </p:blipFill>
        <p:spPr>
          <a:xfrm>
            <a:off x="985413" y="2427632"/>
            <a:ext cx="3597824" cy="899456"/>
          </a:xfrm>
          <a:prstGeom prst="rect">
            <a:avLst/>
          </a:prstGeom>
        </p:spPr>
      </p:pic>
      <p:pic>
        <p:nvPicPr>
          <p:cNvPr id="4" name="Picture 3">
            <a:extLst>
              <a:ext uri="{FF2B5EF4-FFF2-40B4-BE49-F238E27FC236}">
                <a16:creationId xmlns:a16="http://schemas.microsoft.com/office/drawing/2014/main" id="{637A2FE5-CDD1-4693-8C19-CBFBE7B82A25}"/>
              </a:ext>
            </a:extLst>
          </p:cNvPr>
          <p:cNvPicPr>
            <a:picLocks noChangeAspect="1"/>
          </p:cNvPicPr>
          <p:nvPr/>
        </p:nvPicPr>
        <p:blipFill>
          <a:blip r:embed="rId5"/>
          <a:stretch>
            <a:fillRect/>
          </a:stretch>
        </p:blipFill>
        <p:spPr>
          <a:xfrm>
            <a:off x="4954724" y="1347438"/>
            <a:ext cx="3597824" cy="899456"/>
          </a:xfrm>
          <a:prstGeom prst="rect">
            <a:avLst/>
          </a:prstGeom>
        </p:spPr>
      </p:pic>
      <p:pic>
        <p:nvPicPr>
          <p:cNvPr id="5" name="Picture 4">
            <a:extLst>
              <a:ext uri="{FF2B5EF4-FFF2-40B4-BE49-F238E27FC236}">
                <a16:creationId xmlns:a16="http://schemas.microsoft.com/office/drawing/2014/main" id="{49AEC060-6E6E-4D76-B1A6-36232EE43CD4}"/>
              </a:ext>
            </a:extLst>
          </p:cNvPr>
          <p:cNvPicPr>
            <a:picLocks noChangeAspect="1"/>
          </p:cNvPicPr>
          <p:nvPr/>
        </p:nvPicPr>
        <p:blipFill>
          <a:blip r:embed="rId6"/>
          <a:stretch>
            <a:fillRect/>
          </a:stretch>
        </p:blipFill>
        <p:spPr>
          <a:xfrm>
            <a:off x="5038002" y="2345032"/>
            <a:ext cx="3292125" cy="920576"/>
          </a:xfrm>
          <a:prstGeom prst="rect">
            <a:avLst/>
          </a:prstGeom>
        </p:spPr>
      </p:pic>
      <p:pic>
        <p:nvPicPr>
          <p:cNvPr id="7" name="Picture 6">
            <a:extLst>
              <a:ext uri="{FF2B5EF4-FFF2-40B4-BE49-F238E27FC236}">
                <a16:creationId xmlns:a16="http://schemas.microsoft.com/office/drawing/2014/main" id="{9E251D51-1858-457E-8C26-F05C5487180E}"/>
              </a:ext>
            </a:extLst>
          </p:cNvPr>
          <p:cNvPicPr>
            <a:picLocks noChangeAspect="1"/>
          </p:cNvPicPr>
          <p:nvPr/>
        </p:nvPicPr>
        <p:blipFill>
          <a:blip r:embed="rId7"/>
          <a:stretch>
            <a:fillRect/>
          </a:stretch>
        </p:blipFill>
        <p:spPr>
          <a:xfrm>
            <a:off x="3233461" y="3602332"/>
            <a:ext cx="3298222" cy="920576"/>
          </a:xfrm>
          <a:prstGeom prst="rect">
            <a:avLst/>
          </a:prstGeom>
        </p:spPr>
      </p:pic>
    </p:spTree>
    <p:extLst>
      <p:ext uri="{BB962C8B-B14F-4D97-AF65-F5344CB8AC3E}">
        <p14:creationId xmlns:p14="http://schemas.microsoft.com/office/powerpoint/2010/main" val="194934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1F84C8-756B-4F9C-B726-83D797D254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7" name="Rectangle 6">
            <a:extLst>
              <a:ext uri="{FF2B5EF4-FFF2-40B4-BE49-F238E27FC236}">
                <a16:creationId xmlns:a16="http://schemas.microsoft.com/office/drawing/2014/main" id="{AEB0A1C0-049C-4D5D-ACF1-CD0DAC272DC2}"/>
              </a:ext>
            </a:extLst>
          </p:cNvPr>
          <p:cNvSpPr/>
          <p:nvPr/>
        </p:nvSpPr>
        <p:spPr>
          <a:xfrm>
            <a:off x="1685358" y="96629"/>
            <a:ext cx="684033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Upcoming Activities</a:t>
            </a:r>
          </a:p>
        </p:txBody>
      </p:sp>
      <p:pic>
        <p:nvPicPr>
          <p:cNvPr id="15" name="Picture 14">
            <a:extLst>
              <a:ext uri="{FF2B5EF4-FFF2-40B4-BE49-F238E27FC236}">
                <a16:creationId xmlns:a16="http://schemas.microsoft.com/office/drawing/2014/main" id="{DD9615AE-5CFB-49CB-94F3-E8D583A60275}"/>
              </a:ext>
            </a:extLst>
          </p:cNvPr>
          <p:cNvPicPr>
            <a:picLocks noChangeAspect="1"/>
          </p:cNvPicPr>
          <p:nvPr/>
        </p:nvPicPr>
        <p:blipFill>
          <a:blip r:embed="rId3"/>
          <a:stretch>
            <a:fillRect/>
          </a:stretch>
        </p:blipFill>
        <p:spPr>
          <a:xfrm>
            <a:off x="4591435" y="1525067"/>
            <a:ext cx="110309" cy="3260233"/>
          </a:xfrm>
          <a:prstGeom prst="rect">
            <a:avLst/>
          </a:prstGeom>
        </p:spPr>
      </p:pic>
      <p:pic>
        <p:nvPicPr>
          <p:cNvPr id="4" name="Picture 3">
            <a:extLst>
              <a:ext uri="{FF2B5EF4-FFF2-40B4-BE49-F238E27FC236}">
                <a16:creationId xmlns:a16="http://schemas.microsoft.com/office/drawing/2014/main" id="{F26516C8-03C1-4F2B-BC98-8D235F592A67}"/>
              </a:ext>
            </a:extLst>
          </p:cNvPr>
          <p:cNvPicPr>
            <a:picLocks noChangeAspect="1"/>
          </p:cNvPicPr>
          <p:nvPr/>
        </p:nvPicPr>
        <p:blipFill>
          <a:blip r:embed="rId4"/>
          <a:stretch>
            <a:fillRect/>
          </a:stretch>
        </p:blipFill>
        <p:spPr>
          <a:xfrm>
            <a:off x="966580" y="1055688"/>
            <a:ext cx="3481483" cy="938757"/>
          </a:xfrm>
          <a:prstGeom prst="rect">
            <a:avLst/>
          </a:prstGeom>
        </p:spPr>
      </p:pic>
      <p:pic>
        <p:nvPicPr>
          <p:cNvPr id="6" name="Picture 5">
            <a:extLst>
              <a:ext uri="{FF2B5EF4-FFF2-40B4-BE49-F238E27FC236}">
                <a16:creationId xmlns:a16="http://schemas.microsoft.com/office/drawing/2014/main" id="{72D7DAE1-DB32-4784-9462-F6585B250C7D}"/>
              </a:ext>
            </a:extLst>
          </p:cNvPr>
          <p:cNvPicPr>
            <a:picLocks noChangeAspect="1"/>
          </p:cNvPicPr>
          <p:nvPr/>
        </p:nvPicPr>
        <p:blipFill>
          <a:blip r:embed="rId5"/>
          <a:stretch>
            <a:fillRect/>
          </a:stretch>
        </p:blipFill>
        <p:spPr>
          <a:xfrm>
            <a:off x="966580" y="2210299"/>
            <a:ext cx="3446696" cy="938757"/>
          </a:xfrm>
          <a:prstGeom prst="rect">
            <a:avLst/>
          </a:prstGeom>
        </p:spPr>
      </p:pic>
      <p:pic>
        <p:nvPicPr>
          <p:cNvPr id="8" name="Picture 7">
            <a:extLst>
              <a:ext uri="{FF2B5EF4-FFF2-40B4-BE49-F238E27FC236}">
                <a16:creationId xmlns:a16="http://schemas.microsoft.com/office/drawing/2014/main" id="{78BAF088-4003-49A7-A8D9-8009F04F957C}"/>
              </a:ext>
            </a:extLst>
          </p:cNvPr>
          <p:cNvPicPr>
            <a:picLocks noChangeAspect="1"/>
          </p:cNvPicPr>
          <p:nvPr/>
        </p:nvPicPr>
        <p:blipFill>
          <a:blip r:embed="rId6"/>
          <a:stretch>
            <a:fillRect/>
          </a:stretch>
        </p:blipFill>
        <p:spPr>
          <a:xfrm>
            <a:off x="983974" y="3384274"/>
            <a:ext cx="3446696" cy="1028507"/>
          </a:xfrm>
          <a:prstGeom prst="rect">
            <a:avLst/>
          </a:prstGeom>
        </p:spPr>
      </p:pic>
      <p:pic>
        <p:nvPicPr>
          <p:cNvPr id="9" name="Picture 8">
            <a:extLst>
              <a:ext uri="{FF2B5EF4-FFF2-40B4-BE49-F238E27FC236}">
                <a16:creationId xmlns:a16="http://schemas.microsoft.com/office/drawing/2014/main" id="{E3829E60-EE52-4CB0-9513-E7E790E2C020}"/>
              </a:ext>
            </a:extLst>
          </p:cNvPr>
          <p:cNvPicPr>
            <a:picLocks noChangeAspect="1"/>
          </p:cNvPicPr>
          <p:nvPr/>
        </p:nvPicPr>
        <p:blipFill>
          <a:blip r:embed="rId7"/>
          <a:stretch>
            <a:fillRect/>
          </a:stretch>
        </p:blipFill>
        <p:spPr>
          <a:xfrm>
            <a:off x="4809183" y="1018632"/>
            <a:ext cx="3667538" cy="978469"/>
          </a:xfrm>
          <a:prstGeom prst="rect">
            <a:avLst/>
          </a:prstGeom>
        </p:spPr>
      </p:pic>
      <p:pic>
        <p:nvPicPr>
          <p:cNvPr id="10" name="Picture 9">
            <a:extLst>
              <a:ext uri="{FF2B5EF4-FFF2-40B4-BE49-F238E27FC236}">
                <a16:creationId xmlns:a16="http://schemas.microsoft.com/office/drawing/2014/main" id="{91956E5E-AAD8-48C5-B7BB-E0165F21ABB7}"/>
              </a:ext>
            </a:extLst>
          </p:cNvPr>
          <p:cNvPicPr>
            <a:picLocks noChangeAspect="1"/>
          </p:cNvPicPr>
          <p:nvPr/>
        </p:nvPicPr>
        <p:blipFill>
          <a:blip r:embed="rId8"/>
          <a:stretch>
            <a:fillRect/>
          </a:stretch>
        </p:blipFill>
        <p:spPr>
          <a:xfrm>
            <a:off x="4817865" y="2196549"/>
            <a:ext cx="3667539" cy="930636"/>
          </a:xfrm>
          <a:prstGeom prst="rect">
            <a:avLst/>
          </a:prstGeom>
        </p:spPr>
      </p:pic>
      <p:pic>
        <p:nvPicPr>
          <p:cNvPr id="11" name="Picture 10">
            <a:extLst>
              <a:ext uri="{FF2B5EF4-FFF2-40B4-BE49-F238E27FC236}">
                <a16:creationId xmlns:a16="http://schemas.microsoft.com/office/drawing/2014/main" id="{688A37CA-AFF2-47E8-9F42-509397BA822E}"/>
              </a:ext>
            </a:extLst>
          </p:cNvPr>
          <p:cNvPicPr>
            <a:picLocks noChangeAspect="1"/>
          </p:cNvPicPr>
          <p:nvPr/>
        </p:nvPicPr>
        <p:blipFill>
          <a:blip r:embed="rId9"/>
          <a:stretch>
            <a:fillRect/>
          </a:stretch>
        </p:blipFill>
        <p:spPr>
          <a:xfrm>
            <a:off x="4817865" y="3384273"/>
            <a:ext cx="3650174" cy="1028507"/>
          </a:xfrm>
          <a:prstGeom prst="rect">
            <a:avLst/>
          </a:prstGeom>
        </p:spPr>
      </p:pic>
    </p:spTree>
    <p:extLst>
      <p:ext uri="{BB962C8B-B14F-4D97-AF65-F5344CB8AC3E}">
        <p14:creationId xmlns:p14="http://schemas.microsoft.com/office/powerpoint/2010/main" val="840483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14</a:t>
            </a:fld>
            <a:endParaRPr lang="en" dirty="0"/>
          </a:p>
        </p:txBody>
      </p:sp>
      <p:sp>
        <p:nvSpPr>
          <p:cNvPr id="4" name="Rectangle 3">
            <a:extLst>
              <a:ext uri="{FF2B5EF4-FFF2-40B4-BE49-F238E27FC236}">
                <a16:creationId xmlns:a16="http://schemas.microsoft.com/office/drawing/2014/main" id="{2E415936-E4ED-499C-AE3C-BDA97F56DB1E}"/>
              </a:ext>
            </a:extLst>
          </p:cNvPr>
          <p:cNvSpPr/>
          <p:nvPr/>
        </p:nvSpPr>
        <p:spPr>
          <a:xfrm>
            <a:off x="1124608" y="579407"/>
            <a:ext cx="7672454"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Open MIC &amp; Questions</a:t>
            </a:r>
          </a:p>
        </p:txBody>
      </p:sp>
      <p:pic>
        <p:nvPicPr>
          <p:cNvPr id="3" name="Picture 2">
            <a:extLst>
              <a:ext uri="{FF2B5EF4-FFF2-40B4-BE49-F238E27FC236}">
                <a16:creationId xmlns:a16="http://schemas.microsoft.com/office/drawing/2014/main" id="{1750F6D2-20D1-4FEE-81AA-FAD2726DEB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42693" y="1634561"/>
            <a:ext cx="2341091" cy="2341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88601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4EF31-878E-4983-8480-B2AA57656A4E}"/>
              </a:ext>
            </a:extLst>
          </p:cNvPr>
          <p:cNvSpPr/>
          <p:nvPr/>
        </p:nvSpPr>
        <p:spPr>
          <a:xfrm>
            <a:off x="2537384" y="441509"/>
            <a:ext cx="3954929"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7030A0"/>
                </a:solidFill>
              </a:rPr>
              <a:t>Thank You!</a:t>
            </a:r>
          </a:p>
          <a:p>
            <a:pPr algn="ctr"/>
            <a:endParaRPr lang="en-US" sz="5400" b="1" dirty="0">
              <a:ln/>
              <a:solidFill>
                <a:schemeClr val="accent4"/>
              </a:solidFill>
            </a:endParaRPr>
          </a:p>
        </p:txBody>
      </p:sp>
      <p:sp>
        <p:nvSpPr>
          <p:cNvPr id="3" name="TextBox 2">
            <a:extLst>
              <a:ext uri="{FF2B5EF4-FFF2-40B4-BE49-F238E27FC236}">
                <a16:creationId xmlns:a16="http://schemas.microsoft.com/office/drawing/2014/main" id="{EB5F0636-92B6-47CE-AF0E-0B0A243C6F09}"/>
              </a:ext>
            </a:extLst>
          </p:cNvPr>
          <p:cNvSpPr txBox="1"/>
          <p:nvPr/>
        </p:nvSpPr>
        <p:spPr>
          <a:xfrm>
            <a:off x="931793" y="1621589"/>
            <a:ext cx="7280413" cy="2062103"/>
          </a:xfrm>
          <a:prstGeom prst="rect">
            <a:avLst/>
          </a:prstGeom>
          <a:noFill/>
        </p:spPr>
        <p:txBody>
          <a:bodyPr wrap="square" rtlCol="0">
            <a:spAutoFit/>
          </a:bodyPr>
          <a:lstStyle/>
          <a:p>
            <a:pPr algn="ctr"/>
            <a:r>
              <a:rPr lang="en-US" sz="3600" b="1" i="1" dirty="0">
                <a:solidFill>
                  <a:schemeClr val="tx1"/>
                </a:solidFill>
                <a:latin typeface="Goudy Old Style" panose="02020502050305020303" pitchFamily="18" charset="0"/>
              </a:rPr>
              <a:t>Next Provider meeting </a:t>
            </a:r>
          </a:p>
          <a:p>
            <a:pPr algn="ctr"/>
            <a:r>
              <a:rPr lang="en-US" sz="3600" b="1" dirty="0">
                <a:solidFill>
                  <a:srgbClr val="0070C0"/>
                </a:solidFill>
                <a:latin typeface="Goudy Old Style" panose="02020502050305020303" pitchFamily="18" charset="0"/>
              </a:rPr>
              <a:t>November 9, 2023</a:t>
            </a:r>
          </a:p>
          <a:p>
            <a:pPr algn="ctr"/>
            <a:r>
              <a:rPr lang="en-US" sz="3600" b="1" dirty="0">
                <a:solidFill>
                  <a:srgbClr val="0070C0"/>
                </a:solidFill>
                <a:latin typeface="Goudy Old Style" panose="02020502050305020303" pitchFamily="18" charset="0"/>
              </a:rPr>
              <a:t>1:00 PM-3:00 PM</a:t>
            </a:r>
          </a:p>
          <a:p>
            <a:pPr algn="ctr"/>
            <a:r>
              <a:rPr lang="en-US" sz="2000" b="1" dirty="0">
                <a:solidFill>
                  <a:schemeClr val="tx1"/>
                </a:solidFill>
                <a:latin typeface="Goudy Old Style" panose="02020502050305020303" pitchFamily="18" charset="0"/>
              </a:rPr>
              <a:t>Personal Funds Rule review &amp; Benefits Analysis information</a:t>
            </a:r>
          </a:p>
        </p:txBody>
      </p:sp>
      <p:sp>
        <p:nvSpPr>
          <p:cNvPr id="4" name="Google Shape;347;p34">
            <a:extLst>
              <a:ext uri="{FF2B5EF4-FFF2-40B4-BE49-F238E27FC236}">
                <a16:creationId xmlns:a16="http://schemas.microsoft.com/office/drawing/2014/main" id="{F65CE5AB-916B-4388-A5B1-249AC4886A24}"/>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15</a:t>
            </a:fld>
            <a:endParaRPr lang="en" dirty="0"/>
          </a:p>
        </p:txBody>
      </p:sp>
      <p:pic>
        <p:nvPicPr>
          <p:cNvPr id="9" name="Picture 8">
            <a:extLst>
              <a:ext uri="{FF2B5EF4-FFF2-40B4-BE49-F238E27FC236}">
                <a16:creationId xmlns:a16="http://schemas.microsoft.com/office/drawing/2014/main" id="{EDCC74A1-EDB7-4CF4-BA8E-4D421BF58024}"/>
              </a:ext>
            </a:extLst>
          </p:cNvPr>
          <p:cNvPicPr>
            <a:picLocks noChangeAspect="1"/>
          </p:cNvPicPr>
          <p:nvPr/>
        </p:nvPicPr>
        <p:blipFill>
          <a:blip r:embed="rId3"/>
          <a:stretch>
            <a:fillRect/>
          </a:stretch>
        </p:blipFill>
        <p:spPr>
          <a:xfrm>
            <a:off x="6845575" y="872408"/>
            <a:ext cx="1903343" cy="1903343"/>
          </a:xfrm>
          <a:prstGeom prst="rect">
            <a:avLst/>
          </a:prstGeom>
        </p:spPr>
      </p:pic>
      <p:pic>
        <p:nvPicPr>
          <p:cNvPr id="10" name="Picture 9">
            <a:extLst>
              <a:ext uri="{FF2B5EF4-FFF2-40B4-BE49-F238E27FC236}">
                <a16:creationId xmlns:a16="http://schemas.microsoft.com/office/drawing/2014/main" id="{87635457-DC66-4BEB-B51B-C73952474B9D}"/>
              </a:ext>
            </a:extLst>
          </p:cNvPr>
          <p:cNvPicPr>
            <a:picLocks noChangeAspect="1"/>
          </p:cNvPicPr>
          <p:nvPr/>
        </p:nvPicPr>
        <p:blipFill>
          <a:blip r:embed="rId4"/>
          <a:stretch>
            <a:fillRect/>
          </a:stretch>
        </p:blipFill>
        <p:spPr>
          <a:xfrm>
            <a:off x="445389" y="867538"/>
            <a:ext cx="1902117" cy="1908213"/>
          </a:xfrm>
          <a:prstGeom prst="rect">
            <a:avLst/>
          </a:prstGeom>
        </p:spPr>
      </p:pic>
    </p:spTree>
    <p:extLst>
      <p:ext uri="{BB962C8B-B14F-4D97-AF65-F5344CB8AC3E}">
        <p14:creationId xmlns:p14="http://schemas.microsoft.com/office/powerpoint/2010/main" val="395509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594725" y="4592638"/>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2</a:t>
            </a:fld>
            <a:endParaRPr lang="en" dirty="0">
              <a:solidFill>
                <a:schemeClr val="accent1"/>
              </a:solidFill>
            </a:endParaRPr>
          </a:p>
        </p:txBody>
      </p:sp>
      <p:pic>
        <p:nvPicPr>
          <p:cNvPr id="6" name="Picture 5">
            <a:extLst>
              <a:ext uri="{FF2B5EF4-FFF2-40B4-BE49-F238E27FC236}">
                <a16:creationId xmlns:a16="http://schemas.microsoft.com/office/drawing/2014/main" id="{7F012C7F-204C-4187-8B84-D77889E2AD7A}"/>
              </a:ext>
            </a:extLst>
          </p:cNvPr>
          <p:cNvPicPr>
            <a:picLocks noChangeAspect="1"/>
          </p:cNvPicPr>
          <p:nvPr/>
        </p:nvPicPr>
        <p:blipFill>
          <a:blip r:embed="rId3"/>
          <a:stretch>
            <a:fillRect/>
          </a:stretch>
        </p:blipFill>
        <p:spPr>
          <a:xfrm>
            <a:off x="237019" y="1347091"/>
            <a:ext cx="8535140" cy="926672"/>
          </a:xfrm>
          <a:prstGeom prst="rect">
            <a:avLst/>
          </a:prstGeom>
        </p:spPr>
      </p:pic>
      <p:pic>
        <p:nvPicPr>
          <p:cNvPr id="12" name="Picture 11">
            <a:extLst>
              <a:ext uri="{FF2B5EF4-FFF2-40B4-BE49-F238E27FC236}">
                <a16:creationId xmlns:a16="http://schemas.microsoft.com/office/drawing/2014/main" id="{83F90925-56C4-4E2F-B0EE-59A5C797B193}"/>
              </a:ext>
            </a:extLst>
          </p:cNvPr>
          <p:cNvPicPr>
            <a:picLocks noChangeAspect="1"/>
          </p:cNvPicPr>
          <p:nvPr/>
        </p:nvPicPr>
        <p:blipFill>
          <a:blip r:embed="rId4"/>
          <a:stretch>
            <a:fillRect/>
          </a:stretch>
        </p:blipFill>
        <p:spPr>
          <a:xfrm>
            <a:off x="3329210" y="3198242"/>
            <a:ext cx="2638503" cy="1702804"/>
          </a:xfrm>
          <a:prstGeom prst="rect">
            <a:avLst/>
          </a:prstGeom>
        </p:spPr>
      </p:pic>
      <p:pic>
        <p:nvPicPr>
          <p:cNvPr id="3" name="Picture 2">
            <a:extLst>
              <a:ext uri="{FF2B5EF4-FFF2-40B4-BE49-F238E27FC236}">
                <a16:creationId xmlns:a16="http://schemas.microsoft.com/office/drawing/2014/main" id="{792959F2-C34F-4BA0-BD3E-8AEEE32E2228}"/>
              </a:ext>
            </a:extLst>
          </p:cNvPr>
          <p:cNvPicPr>
            <a:picLocks noChangeAspect="1"/>
          </p:cNvPicPr>
          <p:nvPr/>
        </p:nvPicPr>
        <p:blipFill>
          <a:blip r:embed="rId5"/>
          <a:stretch>
            <a:fillRect/>
          </a:stretch>
        </p:blipFill>
        <p:spPr>
          <a:xfrm>
            <a:off x="1374407" y="2571750"/>
            <a:ext cx="2031264" cy="1702804"/>
          </a:xfrm>
          <a:prstGeom prst="rect">
            <a:avLst/>
          </a:prstGeom>
          <a:effectLst>
            <a:outerShdw blurRad="330200" dist="50800" dir="5400000" algn="ctr" rotWithShape="0">
              <a:srgbClr val="000000">
                <a:alpha val="43137"/>
              </a:srgbClr>
            </a:outerShdw>
          </a:effectLst>
        </p:spPr>
      </p:pic>
      <p:pic>
        <p:nvPicPr>
          <p:cNvPr id="4" name="Picture 3">
            <a:extLst>
              <a:ext uri="{FF2B5EF4-FFF2-40B4-BE49-F238E27FC236}">
                <a16:creationId xmlns:a16="http://schemas.microsoft.com/office/drawing/2014/main" id="{4C531DAE-5C82-4408-9DCD-39C934FC4C45}"/>
              </a:ext>
            </a:extLst>
          </p:cNvPr>
          <p:cNvPicPr>
            <a:picLocks noChangeAspect="1"/>
          </p:cNvPicPr>
          <p:nvPr/>
        </p:nvPicPr>
        <p:blipFill>
          <a:blip r:embed="rId6"/>
          <a:stretch>
            <a:fillRect/>
          </a:stretch>
        </p:blipFill>
        <p:spPr>
          <a:xfrm>
            <a:off x="5891251" y="2571750"/>
            <a:ext cx="2031263" cy="1702804"/>
          </a:xfrm>
          <a:prstGeom prst="rect">
            <a:avLst/>
          </a:prstGeom>
          <a:effectLst>
            <a:outerShdw blurRad="368300" sx="102000" sy="102000" algn="ctr" rotWithShape="0">
              <a:prstClr val="black">
                <a:alpha val="40000"/>
              </a:prstClr>
            </a:outerShdw>
          </a:effectLst>
        </p:spPr>
      </p:pic>
    </p:spTree>
    <p:extLst>
      <p:ext uri="{BB962C8B-B14F-4D97-AF65-F5344CB8AC3E}">
        <p14:creationId xmlns:p14="http://schemas.microsoft.com/office/powerpoint/2010/main" val="1836183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BF6C99-1A54-43B2-95DC-94DFC0D9A4FE}"/>
              </a:ext>
            </a:extLst>
          </p:cNvPr>
          <p:cNvSpPr txBox="1"/>
          <p:nvPr/>
        </p:nvSpPr>
        <p:spPr>
          <a:xfrm>
            <a:off x="288688" y="1449177"/>
            <a:ext cx="8056266" cy="2062103"/>
          </a:xfrm>
          <a:prstGeom prst="rect">
            <a:avLst/>
          </a:prstGeom>
          <a:noFill/>
        </p:spPr>
        <p:txBody>
          <a:bodyPr wrap="square" rtlCol="0">
            <a:spAutoFit/>
          </a:bodyPr>
          <a:lstStyle/>
          <a:p>
            <a:pPr algn="ctr"/>
            <a:r>
              <a:rPr lang="en-US" sz="2800" b="1" u="sng" dirty="0"/>
              <a:t>September</a:t>
            </a:r>
          </a:p>
          <a:p>
            <a:pPr algn="ctr"/>
            <a:r>
              <a:rPr lang="en-US" sz="2800" dirty="0"/>
              <a:t>Rebecca Windle- Walden Residential</a:t>
            </a:r>
          </a:p>
          <a:p>
            <a:pPr algn="ctr"/>
            <a:r>
              <a:rPr lang="en-US" sz="2800" dirty="0" err="1"/>
              <a:t>Epiffany</a:t>
            </a:r>
            <a:r>
              <a:rPr lang="en-US" sz="2800" dirty="0"/>
              <a:t> Watkins- A Lasting impression</a:t>
            </a:r>
          </a:p>
          <a:p>
            <a:pPr algn="ctr"/>
            <a:r>
              <a:rPr lang="en-US" sz="2800" dirty="0"/>
              <a:t>Dave </a:t>
            </a:r>
            <a:r>
              <a:rPr lang="en-US" sz="2800" dirty="0" err="1"/>
              <a:t>Stanco</a:t>
            </a:r>
            <a:r>
              <a:rPr lang="en-US" sz="2800" dirty="0"/>
              <a:t>- Accessible Homes</a:t>
            </a:r>
          </a:p>
          <a:p>
            <a:pPr algn="ctr"/>
            <a:endParaRPr lang="en-US" sz="1600" b="1" u="sng" dirty="0"/>
          </a:p>
        </p:txBody>
      </p:sp>
      <p:sp>
        <p:nvSpPr>
          <p:cNvPr id="7" name="Rectangle 6">
            <a:extLst>
              <a:ext uri="{FF2B5EF4-FFF2-40B4-BE49-F238E27FC236}">
                <a16:creationId xmlns:a16="http://schemas.microsoft.com/office/drawing/2014/main" id="{78347D1B-C427-49B3-8284-CE86E89A2345}"/>
              </a:ext>
            </a:extLst>
          </p:cNvPr>
          <p:cNvSpPr/>
          <p:nvPr/>
        </p:nvSpPr>
        <p:spPr>
          <a:xfrm>
            <a:off x="1281375" y="304658"/>
            <a:ext cx="607089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chemeClr val="accent5">
                    <a:lumMod val="75000"/>
                  </a:schemeClr>
                </a:solidFill>
                <a:effectLst>
                  <a:outerShdw dist="38100" dir="2700000" algn="tl" rotWithShape="0">
                    <a:schemeClr val="accent2"/>
                  </a:outerShdw>
                </a:effectLst>
              </a:rPr>
              <a:t>DSP Of the Month</a:t>
            </a:r>
          </a:p>
        </p:txBody>
      </p:sp>
      <p:pic>
        <p:nvPicPr>
          <p:cNvPr id="3" name="Picture 2">
            <a:extLst>
              <a:ext uri="{FF2B5EF4-FFF2-40B4-BE49-F238E27FC236}">
                <a16:creationId xmlns:a16="http://schemas.microsoft.com/office/drawing/2014/main" id="{1EA89FAF-3B13-4921-B2F3-FFFBF5B18D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19052" y="3167133"/>
            <a:ext cx="905896" cy="926386"/>
          </a:xfrm>
          <a:prstGeom prst="rect">
            <a:avLst/>
          </a:prstGeom>
        </p:spPr>
      </p:pic>
    </p:spTree>
    <p:extLst>
      <p:ext uri="{BB962C8B-B14F-4D97-AF65-F5344CB8AC3E}">
        <p14:creationId xmlns:p14="http://schemas.microsoft.com/office/powerpoint/2010/main" val="2349307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594725" y="4592638"/>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4</a:t>
            </a:fld>
            <a:endParaRPr lang="en" dirty="0">
              <a:solidFill>
                <a:schemeClr val="accent1"/>
              </a:solidFill>
            </a:endParaRPr>
          </a:p>
        </p:txBody>
      </p:sp>
      <p:sp>
        <p:nvSpPr>
          <p:cNvPr id="4" name="TextBox 3">
            <a:extLst>
              <a:ext uri="{FF2B5EF4-FFF2-40B4-BE49-F238E27FC236}">
                <a16:creationId xmlns:a16="http://schemas.microsoft.com/office/drawing/2014/main" id="{560A56D3-ED1D-44E0-BAC2-61F9884C5D30}"/>
              </a:ext>
            </a:extLst>
          </p:cNvPr>
          <p:cNvSpPr txBox="1"/>
          <p:nvPr/>
        </p:nvSpPr>
        <p:spPr>
          <a:xfrm>
            <a:off x="2198235" y="1068622"/>
            <a:ext cx="4747530" cy="523220"/>
          </a:xfrm>
          <a:prstGeom prst="rect">
            <a:avLst/>
          </a:prstGeom>
          <a:noFill/>
        </p:spPr>
        <p:txBody>
          <a:bodyPr wrap="square" rtlCol="0">
            <a:spAutoFit/>
          </a:bodyPr>
          <a:lstStyle/>
          <a:p>
            <a:r>
              <a:rPr lang="en-US" sz="2800" dirty="0"/>
              <a:t>October DSP’s Of the Month </a:t>
            </a:r>
          </a:p>
        </p:txBody>
      </p:sp>
      <p:sp>
        <p:nvSpPr>
          <p:cNvPr id="6" name="TextBox 5">
            <a:extLst>
              <a:ext uri="{FF2B5EF4-FFF2-40B4-BE49-F238E27FC236}">
                <a16:creationId xmlns:a16="http://schemas.microsoft.com/office/drawing/2014/main" id="{5FC21BD9-2BAD-4BD3-808E-128AA3AAAC1A}"/>
              </a:ext>
            </a:extLst>
          </p:cNvPr>
          <p:cNvSpPr txBox="1"/>
          <p:nvPr/>
        </p:nvSpPr>
        <p:spPr>
          <a:xfrm>
            <a:off x="1314447" y="2696953"/>
            <a:ext cx="2805265" cy="584775"/>
          </a:xfrm>
          <a:prstGeom prst="rect">
            <a:avLst/>
          </a:prstGeom>
          <a:noFill/>
        </p:spPr>
        <p:txBody>
          <a:bodyPr wrap="square" rtlCol="0">
            <a:spAutoFit/>
          </a:bodyPr>
          <a:lstStyle/>
          <a:p>
            <a:r>
              <a:rPr lang="en-US" sz="1600" dirty="0">
                <a:latin typeface="Arial Rounded MT Bold" panose="020F0704030504030204" pitchFamily="34" charset="0"/>
              </a:rPr>
              <a:t>Hugh Hubbard- </a:t>
            </a:r>
          </a:p>
          <a:p>
            <a:r>
              <a:rPr lang="en-US" sz="1600" dirty="0">
                <a:latin typeface="Arial Rounded MT Bold" panose="020F0704030504030204" pitchFamily="34" charset="0"/>
              </a:rPr>
              <a:t>Vitality Supported Living</a:t>
            </a:r>
          </a:p>
        </p:txBody>
      </p:sp>
      <p:sp>
        <p:nvSpPr>
          <p:cNvPr id="8" name="TextBox 7">
            <a:extLst>
              <a:ext uri="{FF2B5EF4-FFF2-40B4-BE49-F238E27FC236}">
                <a16:creationId xmlns:a16="http://schemas.microsoft.com/office/drawing/2014/main" id="{5DF33168-DB66-48B7-9F2F-35A6BE5D200A}"/>
              </a:ext>
            </a:extLst>
          </p:cNvPr>
          <p:cNvSpPr txBox="1"/>
          <p:nvPr/>
        </p:nvSpPr>
        <p:spPr>
          <a:xfrm>
            <a:off x="612178" y="3714298"/>
            <a:ext cx="4496609" cy="584775"/>
          </a:xfrm>
          <a:prstGeom prst="rect">
            <a:avLst/>
          </a:prstGeom>
          <a:noFill/>
        </p:spPr>
        <p:txBody>
          <a:bodyPr wrap="square" rtlCol="0">
            <a:spAutoFit/>
          </a:bodyPr>
          <a:lstStyle/>
          <a:p>
            <a:r>
              <a:rPr lang="en-US" sz="1600" dirty="0">
                <a:latin typeface="Arial Rounded MT Bold" panose="020F0704030504030204" pitchFamily="34" charset="0"/>
              </a:rPr>
              <a:t>Trudy Hazen- </a:t>
            </a:r>
          </a:p>
          <a:p>
            <a:r>
              <a:rPr lang="en-US" sz="1600" dirty="0">
                <a:latin typeface="Arial Rounded MT Bold" panose="020F0704030504030204" pitchFamily="34" charset="0"/>
              </a:rPr>
              <a:t>Brighter Horizons Residential Services, Inc</a:t>
            </a:r>
          </a:p>
        </p:txBody>
      </p:sp>
      <p:sp>
        <p:nvSpPr>
          <p:cNvPr id="10" name="TextBox 9">
            <a:extLst>
              <a:ext uri="{FF2B5EF4-FFF2-40B4-BE49-F238E27FC236}">
                <a16:creationId xmlns:a16="http://schemas.microsoft.com/office/drawing/2014/main" id="{59DC5C60-28D6-428B-AAA5-DA9F9F892A0F}"/>
              </a:ext>
            </a:extLst>
          </p:cNvPr>
          <p:cNvSpPr txBox="1"/>
          <p:nvPr/>
        </p:nvSpPr>
        <p:spPr>
          <a:xfrm>
            <a:off x="612178" y="1899483"/>
            <a:ext cx="1827790" cy="584775"/>
          </a:xfrm>
          <a:prstGeom prst="rect">
            <a:avLst/>
          </a:prstGeom>
          <a:noFill/>
        </p:spPr>
        <p:txBody>
          <a:bodyPr wrap="square" rtlCol="0">
            <a:spAutoFit/>
          </a:bodyPr>
          <a:lstStyle/>
          <a:p>
            <a:r>
              <a:rPr lang="en-US" sz="1600" dirty="0">
                <a:latin typeface="Arial Rounded MT Bold" panose="020F0704030504030204" pitchFamily="34" charset="0"/>
              </a:rPr>
              <a:t>Denise Cross- </a:t>
            </a:r>
          </a:p>
          <a:p>
            <a:r>
              <a:rPr lang="en-US" sz="1600" dirty="0">
                <a:latin typeface="Arial Rounded MT Bold" panose="020F0704030504030204" pitchFamily="34" charset="0"/>
              </a:rPr>
              <a:t>Active Day</a:t>
            </a:r>
          </a:p>
        </p:txBody>
      </p:sp>
      <p:pic>
        <p:nvPicPr>
          <p:cNvPr id="9" name="Picture 8">
            <a:extLst>
              <a:ext uri="{FF2B5EF4-FFF2-40B4-BE49-F238E27FC236}">
                <a16:creationId xmlns:a16="http://schemas.microsoft.com/office/drawing/2014/main" id="{A446744E-3974-4378-8422-39851D12738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68189" y="1885850"/>
            <a:ext cx="3044540" cy="2002310"/>
          </a:xfrm>
          <a:prstGeom prst="rect">
            <a:avLst/>
          </a:prstGeom>
          <a:effectLst>
            <a:outerShdw blurRad="76200" dir="13500000" sy="23000" kx="1200000" algn="br" rotWithShape="0">
              <a:prstClr val="black">
                <a:alpha val="20000"/>
              </a:prstClr>
            </a:outerShdw>
            <a:softEdge rad="101600"/>
          </a:effectLst>
          <a:scene3d>
            <a:camera prst="orthographicFront"/>
            <a:lightRig rig="threePt" dir="t"/>
          </a:scene3d>
          <a:sp3d prstMaterial="matte">
            <a:bevelT w="165100" prst="coolSlant"/>
          </a:sp3d>
        </p:spPr>
      </p:pic>
      <p:pic>
        <p:nvPicPr>
          <p:cNvPr id="15" name="Graphic 14" descr="Pumpkin">
            <a:extLst>
              <a:ext uri="{FF2B5EF4-FFF2-40B4-BE49-F238E27FC236}">
                <a16:creationId xmlns:a16="http://schemas.microsoft.com/office/drawing/2014/main" id="{9A74AF65-F86C-424A-82A3-7985A71AB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978" y="2532140"/>
            <a:ext cx="914400" cy="914400"/>
          </a:xfrm>
          <a:prstGeom prst="rect">
            <a:avLst/>
          </a:prstGeom>
        </p:spPr>
      </p:pic>
    </p:spTree>
    <p:extLst>
      <p:ext uri="{BB962C8B-B14F-4D97-AF65-F5344CB8AC3E}">
        <p14:creationId xmlns:p14="http://schemas.microsoft.com/office/powerpoint/2010/main" val="188093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588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366125" y="4617486"/>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6</a:t>
            </a:fld>
            <a:endParaRPr lang="en" dirty="0">
              <a:solidFill>
                <a:schemeClr val="accent1"/>
              </a:solidFill>
            </a:endParaRPr>
          </a:p>
        </p:txBody>
      </p:sp>
      <p:sp>
        <p:nvSpPr>
          <p:cNvPr id="3" name="Rectangle 2">
            <a:extLst>
              <a:ext uri="{FF2B5EF4-FFF2-40B4-BE49-F238E27FC236}">
                <a16:creationId xmlns:a16="http://schemas.microsoft.com/office/drawing/2014/main" id="{D9FFDD1D-9C23-4A93-9742-AAAD382F3524}"/>
              </a:ext>
            </a:extLst>
          </p:cNvPr>
          <p:cNvSpPr/>
          <p:nvPr/>
        </p:nvSpPr>
        <p:spPr>
          <a:xfrm>
            <a:off x="876650" y="1168593"/>
            <a:ext cx="7058344"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3"/>
                </a:solidFill>
              </a:rPr>
              <a:t>Reimbursement Rate increases</a:t>
            </a:r>
            <a:endParaRPr lang="en-US" sz="3600" b="1" cap="none" spc="0" dirty="0">
              <a:ln/>
              <a:solidFill>
                <a:schemeClr val="accent3"/>
              </a:solidFill>
              <a:effectLst/>
            </a:endParaRPr>
          </a:p>
        </p:txBody>
      </p:sp>
      <p:sp>
        <p:nvSpPr>
          <p:cNvPr id="11" name="TextBox 10">
            <a:extLst>
              <a:ext uri="{FF2B5EF4-FFF2-40B4-BE49-F238E27FC236}">
                <a16:creationId xmlns:a16="http://schemas.microsoft.com/office/drawing/2014/main" id="{1EDEAC80-8D29-4D73-BE18-A1824421DB9D}"/>
              </a:ext>
            </a:extLst>
          </p:cNvPr>
          <p:cNvSpPr txBox="1"/>
          <p:nvPr/>
        </p:nvSpPr>
        <p:spPr>
          <a:xfrm>
            <a:off x="1073426" y="2124909"/>
            <a:ext cx="6997148" cy="1600438"/>
          </a:xfrm>
          <a:prstGeom prst="rect">
            <a:avLst/>
          </a:prstGeom>
          <a:noFill/>
        </p:spPr>
        <p:txBody>
          <a:bodyPr wrap="square" rtlCol="0">
            <a:spAutoFit/>
          </a:bodyPr>
          <a:lstStyle/>
          <a:p>
            <a:pPr marL="285750" indent="-285750">
              <a:buFont typeface="Arial" panose="020B0604020202020204" pitchFamily="34" charset="0"/>
              <a:buChar char="•"/>
            </a:pPr>
            <a:r>
              <a:rPr lang="en-US" dirty="0"/>
              <a:t>January 1, 2024</a:t>
            </a:r>
          </a:p>
          <a:p>
            <a:r>
              <a:rPr lang="en-US" dirty="0">
                <a:hlinkClick r:id="rId3"/>
              </a:rPr>
              <a:t>https://dodd.ohio.gov/providers/billing/rate-increase</a:t>
            </a: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July 1, 2024</a:t>
            </a:r>
          </a:p>
          <a:p>
            <a:r>
              <a:rPr lang="en-US" dirty="0">
                <a:hlinkClick r:id="rId4"/>
              </a:rPr>
              <a:t>https://dodd.ohio.gov/forms-and-rules/rules-under-development/rule_updates</a:t>
            </a:r>
            <a:endParaRPr lang="en-US" dirty="0"/>
          </a:p>
          <a:p>
            <a:endParaRPr lang="en-US" dirty="0"/>
          </a:p>
        </p:txBody>
      </p:sp>
      <p:pic>
        <p:nvPicPr>
          <p:cNvPr id="6" name="Picture 5">
            <a:extLst>
              <a:ext uri="{FF2B5EF4-FFF2-40B4-BE49-F238E27FC236}">
                <a16:creationId xmlns:a16="http://schemas.microsoft.com/office/drawing/2014/main" id="{A6F04901-04FC-4353-889F-8332B68F9AE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77280"/>
          <a:stretch/>
        </p:blipFill>
        <p:spPr>
          <a:xfrm>
            <a:off x="526984" y="3805941"/>
            <a:ext cx="7757675" cy="1168593"/>
          </a:xfrm>
          <a:prstGeom prst="rect">
            <a:avLst/>
          </a:prstGeom>
        </p:spPr>
      </p:pic>
    </p:spTree>
    <p:extLst>
      <p:ext uri="{BB962C8B-B14F-4D97-AF65-F5344CB8AC3E}">
        <p14:creationId xmlns:p14="http://schemas.microsoft.com/office/powerpoint/2010/main" val="575392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34989B-B197-463F-B9FE-86E01106622B}"/>
              </a:ext>
            </a:extLst>
          </p:cNvPr>
          <p:cNvSpPr/>
          <p:nvPr/>
        </p:nvSpPr>
        <p:spPr>
          <a:xfrm>
            <a:off x="1244495" y="967086"/>
            <a:ext cx="630172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PNM Updat</a:t>
            </a:r>
            <a:r>
              <a:rPr lang="en-US" sz="5400" b="1" dirty="0">
                <a:ln/>
                <a:solidFill>
                  <a:schemeClr val="accent4"/>
                </a:solidFill>
              </a:rPr>
              <a:t>e Email</a:t>
            </a:r>
            <a:endParaRPr lang="en-US" sz="5400" b="1" cap="none" spc="0" dirty="0">
              <a:ln/>
              <a:solidFill>
                <a:schemeClr val="accent4"/>
              </a:solidFill>
              <a:effectLst/>
            </a:endParaRPr>
          </a:p>
        </p:txBody>
      </p:sp>
      <p:sp>
        <p:nvSpPr>
          <p:cNvPr id="3" name="Rectangle 2">
            <a:extLst>
              <a:ext uri="{FF2B5EF4-FFF2-40B4-BE49-F238E27FC236}">
                <a16:creationId xmlns:a16="http://schemas.microsoft.com/office/drawing/2014/main" id="{8B7CC3F4-B5DC-41E0-9D95-D1E4D2C08EAE}"/>
              </a:ext>
            </a:extLst>
          </p:cNvPr>
          <p:cNvSpPr/>
          <p:nvPr/>
        </p:nvSpPr>
        <p:spPr>
          <a:xfrm>
            <a:off x="278296" y="1897367"/>
            <a:ext cx="4572000" cy="2893100"/>
          </a:xfrm>
          <a:prstGeom prst="rect">
            <a:avLst/>
          </a:prstGeom>
        </p:spPr>
        <p:txBody>
          <a:bodyPr>
            <a:spAutoFit/>
          </a:bodyPr>
          <a:lstStyle/>
          <a:p>
            <a:r>
              <a:rPr lang="en-US" dirty="0"/>
              <a:t>Provider Contact Information in Provider Network Management</a:t>
            </a:r>
          </a:p>
          <a:p>
            <a:r>
              <a:rPr lang="en-US" dirty="0"/>
              <a:t>Attention: All Providers, DCs, ICFs</a:t>
            </a:r>
          </a:p>
          <a:p>
            <a:r>
              <a:rPr lang="en-US" dirty="0"/>
              <a:t>As a reminder, correspondence sent out from Provider Network Management (PNM) is sent to the contact listed in the Primary Contact Information in the Provider File.</a:t>
            </a:r>
          </a:p>
          <a:p>
            <a:r>
              <a:rPr lang="en-US" dirty="0"/>
              <a:t> </a:t>
            </a:r>
          </a:p>
          <a:p>
            <a:r>
              <a:rPr lang="en-US" dirty="0"/>
              <a:t>Please review and verify your primary contact information by logging in to PNM, select Reg ID(s), go to Self Service-&gt;View Provider File. If you find that the Primary Contact is outdated, please go to Enrollment Actions-&gt;Edit Key Provider Identifiers.</a:t>
            </a:r>
          </a:p>
        </p:txBody>
      </p:sp>
      <p:pic>
        <p:nvPicPr>
          <p:cNvPr id="4" name="Picture 3">
            <a:extLst>
              <a:ext uri="{FF2B5EF4-FFF2-40B4-BE49-F238E27FC236}">
                <a16:creationId xmlns:a16="http://schemas.microsoft.com/office/drawing/2014/main" id="{1CF04989-D6B5-4E27-BE24-AA7F2E1B0B43}"/>
              </a:ext>
            </a:extLst>
          </p:cNvPr>
          <p:cNvPicPr>
            <a:picLocks noChangeAspect="1"/>
          </p:cNvPicPr>
          <p:nvPr/>
        </p:nvPicPr>
        <p:blipFill>
          <a:blip r:embed="rId3"/>
          <a:stretch>
            <a:fillRect/>
          </a:stretch>
        </p:blipFill>
        <p:spPr>
          <a:xfrm>
            <a:off x="5163292" y="2375453"/>
            <a:ext cx="3263434" cy="1669566"/>
          </a:xfrm>
          <a:prstGeom prst="rect">
            <a:avLst/>
          </a:prstGeom>
        </p:spPr>
      </p:pic>
      <p:sp>
        <p:nvSpPr>
          <p:cNvPr id="6" name="TextBox 5">
            <a:extLst>
              <a:ext uri="{FF2B5EF4-FFF2-40B4-BE49-F238E27FC236}">
                <a16:creationId xmlns:a16="http://schemas.microsoft.com/office/drawing/2014/main" id="{ED58A741-FC0A-455C-B2B1-EE1DDF2347E8}"/>
              </a:ext>
            </a:extLst>
          </p:cNvPr>
          <p:cNvSpPr txBox="1"/>
          <p:nvPr/>
        </p:nvSpPr>
        <p:spPr>
          <a:xfrm>
            <a:off x="2663687" y="4790467"/>
            <a:ext cx="4810540" cy="307777"/>
          </a:xfrm>
          <a:prstGeom prst="rect">
            <a:avLst/>
          </a:prstGeom>
          <a:noFill/>
        </p:spPr>
        <p:txBody>
          <a:bodyPr wrap="square" rtlCol="0">
            <a:spAutoFit/>
          </a:bodyPr>
          <a:lstStyle/>
          <a:p>
            <a:r>
              <a:rPr lang="en-US" i="1" dirty="0"/>
              <a:t>Memo Monday- October 9, 2023</a:t>
            </a:r>
          </a:p>
        </p:txBody>
      </p:sp>
    </p:spTree>
    <p:extLst>
      <p:ext uri="{BB962C8B-B14F-4D97-AF65-F5344CB8AC3E}">
        <p14:creationId xmlns:p14="http://schemas.microsoft.com/office/powerpoint/2010/main" val="1827474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93279A-6DB2-49E0-B948-2D5BB9FFD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9" name="Google Shape;93;p13">
            <a:extLst>
              <a:ext uri="{FF2B5EF4-FFF2-40B4-BE49-F238E27FC236}">
                <a16:creationId xmlns:a16="http://schemas.microsoft.com/office/drawing/2014/main" id="{E28AA68F-28D0-459A-847F-9A9427B4EE81}"/>
              </a:ext>
            </a:extLst>
          </p:cNvPr>
          <p:cNvSpPr txBox="1">
            <a:spLocks/>
          </p:cNvSpPr>
          <p:nvPr/>
        </p:nvSpPr>
        <p:spPr>
          <a:xfrm>
            <a:off x="-108886" y="4639018"/>
            <a:ext cx="549275" cy="39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solidFill>
                  <a:schemeClr val="accent1">
                    <a:lumMod val="60000"/>
                    <a:lumOff val="40000"/>
                  </a:schemeClr>
                </a:solidFill>
              </a:rPr>
              <a:pPr/>
              <a:t>8</a:t>
            </a:fld>
            <a:endParaRPr lang="en" dirty="0">
              <a:solidFill>
                <a:schemeClr val="accent1">
                  <a:lumMod val="60000"/>
                  <a:lumOff val="40000"/>
                </a:schemeClr>
              </a:solidFill>
            </a:endParaRPr>
          </a:p>
        </p:txBody>
      </p:sp>
      <p:graphicFrame>
        <p:nvGraphicFramePr>
          <p:cNvPr id="3" name="Table 2">
            <a:extLst>
              <a:ext uri="{FF2B5EF4-FFF2-40B4-BE49-F238E27FC236}">
                <a16:creationId xmlns:a16="http://schemas.microsoft.com/office/drawing/2014/main" id="{5BD6AA7F-F4D5-46CC-BFF1-FAF691DD86C9}"/>
              </a:ext>
            </a:extLst>
          </p:cNvPr>
          <p:cNvGraphicFramePr>
            <a:graphicFrameLocks noGrp="1"/>
          </p:cNvGraphicFramePr>
          <p:nvPr>
            <p:extLst>
              <p:ext uri="{D42A27DB-BD31-4B8C-83A1-F6EECF244321}">
                <p14:modId xmlns:p14="http://schemas.microsoft.com/office/powerpoint/2010/main" val="505439227"/>
              </p:ext>
            </p:extLst>
          </p:nvPr>
        </p:nvGraphicFramePr>
        <p:xfrm>
          <a:off x="863946" y="586148"/>
          <a:ext cx="6961187" cy="704850"/>
        </p:xfrm>
        <a:graphic>
          <a:graphicData uri="http://schemas.openxmlformats.org/drawingml/2006/table">
            <a:tbl>
              <a:tblPr/>
              <a:tblGrid>
                <a:gridCol w="6961187">
                  <a:extLst>
                    <a:ext uri="{9D8B030D-6E8A-4147-A177-3AD203B41FA5}">
                      <a16:colId xmlns:a16="http://schemas.microsoft.com/office/drawing/2014/main" val="2209078302"/>
                    </a:ext>
                  </a:extLst>
                </a:gridCol>
              </a:tblGrid>
              <a:tr h="0">
                <a:tc>
                  <a:txBody>
                    <a:bodyPr/>
                    <a:lstStyle/>
                    <a:p>
                      <a:pPr algn="l"/>
                      <a:r>
                        <a:rPr lang="en-US" sz="2000" b="1" dirty="0">
                          <a:solidFill>
                            <a:srgbClr val="000000"/>
                          </a:solidFill>
                          <a:effectLst/>
                          <a:latin typeface="Franklin Gothic Medium" panose="020B0603020102020204" pitchFamily="34" charset="0"/>
                        </a:rPr>
                        <a:t>DSP Retention Payment Program Opt-In Now Open</a:t>
                      </a:r>
                      <a:endParaRPr lang="en-US" sz="2000" b="1" dirty="0">
                        <a:solidFill>
                          <a:srgbClr val="000000"/>
                        </a:solidFill>
                        <a:effectLst/>
                        <a:latin typeface="Arial" panose="020B0604020202020204" pitchFamily="34" charset="0"/>
                      </a:endParaRPr>
                    </a:p>
                    <a:p>
                      <a:pPr algn="l"/>
                      <a:r>
                        <a:rPr lang="en-US" sz="2000" b="1" i="1" dirty="0">
                          <a:solidFill>
                            <a:srgbClr val="000000"/>
                          </a:solidFill>
                          <a:effectLst/>
                          <a:latin typeface="Arial" panose="020B0604020202020204" pitchFamily="34" charset="0"/>
                        </a:rPr>
                        <a:t>Attention: Agency Providers</a:t>
                      </a:r>
                      <a:endParaRPr lang="en-US" sz="2000" b="1" dirty="0">
                        <a:solidFill>
                          <a:srgbClr val="000000"/>
                        </a:solidFill>
                        <a:effectLst/>
                        <a:latin typeface="Arial" panose="020B0604020202020204" pitchFamily="34" charset="0"/>
                      </a:endParaRPr>
                    </a:p>
                  </a:txBody>
                  <a:tcPr marL="95250" marR="95250" marT="47625" marB="47625">
                    <a:lnL>
                      <a:noFill/>
                    </a:lnL>
                    <a:lnR>
                      <a:noFill/>
                    </a:lnR>
                    <a:lnT>
                      <a:noFill/>
                    </a:lnT>
                    <a:lnB>
                      <a:noFill/>
                    </a:lnB>
                  </a:tcPr>
                </a:tc>
                <a:extLst>
                  <a:ext uri="{0D108BD9-81ED-4DB2-BD59-A6C34878D82A}">
                    <a16:rowId xmlns:a16="http://schemas.microsoft.com/office/drawing/2014/main" val="1526538547"/>
                  </a:ext>
                </a:extLst>
              </a:tr>
            </a:tbl>
          </a:graphicData>
        </a:graphic>
      </p:graphicFrame>
      <p:graphicFrame>
        <p:nvGraphicFramePr>
          <p:cNvPr id="4" name="Table 3">
            <a:extLst>
              <a:ext uri="{FF2B5EF4-FFF2-40B4-BE49-F238E27FC236}">
                <a16:creationId xmlns:a16="http://schemas.microsoft.com/office/drawing/2014/main" id="{1127C4A5-A783-4F28-9BD6-124F2D63188D}"/>
              </a:ext>
            </a:extLst>
          </p:cNvPr>
          <p:cNvGraphicFramePr>
            <a:graphicFrameLocks noGrp="1"/>
          </p:cNvGraphicFramePr>
          <p:nvPr>
            <p:extLst>
              <p:ext uri="{D42A27DB-BD31-4B8C-83A1-F6EECF244321}">
                <p14:modId xmlns:p14="http://schemas.microsoft.com/office/powerpoint/2010/main" val="98408144"/>
              </p:ext>
            </p:extLst>
          </p:nvPr>
        </p:nvGraphicFramePr>
        <p:xfrm>
          <a:off x="389659" y="1391478"/>
          <a:ext cx="7362863" cy="2442210"/>
        </p:xfrm>
        <a:graphic>
          <a:graphicData uri="http://schemas.openxmlformats.org/drawingml/2006/table">
            <a:tbl>
              <a:tblPr/>
              <a:tblGrid>
                <a:gridCol w="7362863">
                  <a:extLst>
                    <a:ext uri="{9D8B030D-6E8A-4147-A177-3AD203B41FA5}">
                      <a16:colId xmlns:a16="http://schemas.microsoft.com/office/drawing/2014/main" val="3431900938"/>
                    </a:ext>
                  </a:extLst>
                </a:gridCol>
              </a:tblGrid>
              <a:tr h="1540565">
                <a:tc>
                  <a:txBody>
                    <a:bodyPr/>
                    <a:lstStyle/>
                    <a:p>
                      <a:pPr algn="l"/>
                      <a:endParaRPr lang="en-US" dirty="0">
                        <a:solidFill>
                          <a:srgbClr val="000000"/>
                        </a:solidFill>
                        <a:effectLst/>
                        <a:latin typeface="Arial" panose="020B0604020202020204" pitchFamily="34" charset="0"/>
                      </a:endParaRPr>
                    </a:p>
                    <a:p>
                      <a:pPr algn="l"/>
                      <a:r>
                        <a:rPr lang="en-US" dirty="0">
                          <a:solidFill>
                            <a:srgbClr val="000000"/>
                          </a:solidFill>
                          <a:effectLst/>
                          <a:latin typeface="Segoe UI" panose="020B0502040204020203" pitchFamily="34" charset="0"/>
                        </a:rPr>
                        <a:t>Agency Providers can opt-in to the final quarter of the Retention Payment Program until </a:t>
                      </a:r>
                      <a:r>
                        <a:rPr lang="en-US" b="1" dirty="0">
                          <a:solidFill>
                            <a:srgbClr val="000000"/>
                          </a:solidFill>
                          <a:effectLst/>
                          <a:latin typeface="Segoe UI" panose="020B0502040204020203" pitchFamily="34" charset="0"/>
                        </a:rPr>
                        <a:t>October 15, 2023</a:t>
                      </a:r>
                      <a:r>
                        <a:rPr lang="en-US" dirty="0">
                          <a:solidFill>
                            <a:srgbClr val="000000"/>
                          </a:solidFill>
                          <a:effectLst/>
                          <a:latin typeface="Segoe UI" panose="020B0502040204020203" pitchFamily="34" charset="0"/>
                        </a:rPr>
                        <a:t>. Instructions on how to opt-in to the program can be found </a:t>
                      </a:r>
                      <a:r>
                        <a:rPr lang="en-US" b="0" i="0" u="sng" dirty="0">
                          <a:solidFill>
                            <a:srgbClr val="0B15FF"/>
                          </a:solidFill>
                          <a:effectLst/>
                          <a:latin typeface="Segoe UI" panose="020B0502040204020203" pitchFamily="34" charset="0"/>
                          <a:hlinkClick r:id="rId3"/>
                        </a:rPr>
                        <a:t>here</a:t>
                      </a:r>
                      <a:r>
                        <a:rPr lang="en-US" dirty="0">
                          <a:solidFill>
                            <a:srgbClr val="000000"/>
                          </a:solidFill>
                          <a:effectLst/>
                          <a:latin typeface="Segoe UI" panose="020B0502040204020203" pitchFamily="34" charset="0"/>
                        </a:rPr>
                        <a:t>. Independent providers of eligible services with claims paid in the 3</a:t>
                      </a:r>
                      <a:r>
                        <a:rPr lang="en-US" baseline="30000" dirty="0">
                          <a:solidFill>
                            <a:srgbClr val="000000"/>
                          </a:solidFill>
                          <a:effectLst/>
                          <a:latin typeface="Segoe UI" panose="020B0502040204020203" pitchFamily="34" charset="0"/>
                        </a:rPr>
                        <a:t>rd</a:t>
                      </a:r>
                      <a:r>
                        <a:rPr lang="en-US" dirty="0">
                          <a:solidFill>
                            <a:srgbClr val="000000"/>
                          </a:solidFill>
                          <a:effectLst/>
                          <a:latin typeface="Segoe UI" panose="020B0502040204020203" pitchFamily="34" charset="0"/>
                        </a:rPr>
                        <a:t> quarter will receive payment. Independent providers do not need to opt-in to the program to receive a retention payment. </a:t>
                      </a:r>
                      <a:endParaRPr lang="en-US" dirty="0">
                        <a:solidFill>
                          <a:srgbClr val="000000"/>
                        </a:solidFill>
                        <a:effectLst/>
                        <a:latin typeface="Arial" panose="020B0604020202020204" pitchFamily="34" charset="0"/>
                      </a:endParaRPr>
                    </a:p>
                    <a:p>
                      <a:pPr algn="l"/>
                      <a:r>
                        <a:rPr lang="en-US" dirty="0">
                          <a:solidFill>
                            <a:srgbClr val="000000"/>
                          </a:solidFill>
                          <a:effectLst/>
                          <a:latin typeface="Segoe UI" panose="020B0502040204020203" pitchFamily="34" charset="0"/>
                        </a:rPr>
                        <a:t> </a:t>
                      </a:r>
                      <a:endParaRPr lang="en-US" dirty="0">
                        <a:solidFill>
                          <a:srgbClr val="000000"/>
                        </a:solidFill>
                        <a:effectLst/>
                        <a:latin typeface="Arial" panose="020B0604020202020204" pitchFamily="34" charset="0"/>
                      </a:endParaRPr>
                    </a:p>
                    <a:p>
                      <a:pPr algn="l"/>
                      <a:r>
                        <a:rPr lang="en-US" dirty="0">
                          <a:solidFill>
                            <a:srgbClr val="000000"/>
                          </a:solidFill>
                          <a:effectLst/>
                          <a:latin typeface="Segoe UI" panose="020B0502040204020203" pitchFamily="34" charset="0"/>
                        </a:rPr>
                        <a:t>Additional details, frequently asked questions, and program guidance can be found at </a:t>
                      </a:r>
                      <a:r>
                        <a:rPr lang="en-US" b="0" i="0" u="sng" dirty="0">
                          <a:solidFill>
                            <a:srgbClr val="0B15FF"/>
                          </a:solidFill>
                          <a:effectLst/>
                          <a:latin typeface="Segoe UI" panose="020B0502040204020203" pitchFamily="34" charset="0"/>
                          <a:hlinkClick r:id="rId4"/>
                        </a:rPr>
                        <a:t>https://dodd.ohio.gov/providers/RetentionPayment</a:t>
                      </a:r>
                      <a:r>
                        <a:rPr lang="en-US" dirty="0">
                          <a:solidFill>
                            <a:srgbClr val="000000"/>
                          </a:solidFill>
                          <a:effectLst/>
                          <a:latin typeface="Segoe UI" panose="020B0502040204020203" pitchFamily="34" charset="0"/>
                        </a:rPr>
                        <a:t>. Providers can email </a:t>
                      </a:r>
                      <a:r>
                        <a:rPr lang="en-US" b="0" i="0" u="sng" dirty="0">
                          <a:solidFill>
                            <a:srgbClr val="0B15FF"/>
                          </a:solidFill>
                          <a:effectLst/>
                          <a:latin typeface="Segoe UI" panose="020B0502040204020203" pitchFamily="34" charset="0"/>
                          <a:hlinkClick r:id="rId5"/>
                        </a:rPr>
                        <a:t>retentionpay@dodd.ohio.gov</a:t>
                      </a:r>
                      <a:r>
                        <a:rPr lang="en-US" dirty="0">
                          <a:solidFill>
                            <a:srgbClr val="000000"/>
                          </a:solidFill>
                          <a:effectLst/>
                          <a:latin typeface="Segoe UI" panose="020B0502040204020203" pitchFamily="34" charset="0"/>
                        </a:rPr>
                        <a:t> with questions regarding reporting and program requirements. </a:t>
                      </a:r>
                      <a:endParaRPr lang="en-US" dirty="0">
                        <a:solidFill>
                          <a:srgbClr val="000000"/>
                        </a:solidFill>
                        <a:effectLst/>
                        <a:latin typeface="Arial" panose="020B0604020202020204" pitchFamily="34" charset="0"/>
                      </a:endParaRPr>
                    </a:p>
                  </a:txBody>
                  <a:tcPr marL="95250" marR="95250" marT="47625" marB="47625">
                    <a:lnL>
                      <a:noFill/>
                    </a:lnL>
                    <a:lnR>
                      <a:noFill/>
                    </a:lnR>
                    <a:lnT>
                      <a:noFill/>
                    </a:lnT>
                    <a:lnB>
                      <a:noFill/>
                    </a:lnB>
                  </a:tcPr>
                </a:tc>
                <a:extLst>
                  <a:ext uri="{0D108BD9-81ED-4DB2-BD59-A6C34878D82A}">
                    <a16:rowId xmlns:a16="http://schemas.microsoft.com/office/drawing/2014/main" val="3848008540"/>
                  </a:ext>
                </a:extLst>
              </a:tr>
            </a:tbl>
          </a:graphicData>
        </a:graphic>
      </p:graphicFrame>
    </p:spTree>
    <p:extLst>
      <p:ext uri="{BB962C8B-B14F-4D97-AF65-F5344CB8AC3E}">
        <p14:creationId xmlns:p14="http://schemas.microsoft.com/office/powerpoint/2010/main" val="408058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4294967295"/>
          </p:nvPr>
        </p:nvSpPr>
        <p:spPr>
          <a:xfrm>
            <a:off x="8387605" y="4626663"/>
            <a:ext cx="549275" cy="357809"/>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accent5">
                    <a:lumMod val="75000"/>
                  </a:schemeClr>
                </a:solidFill>
              </a:rPr>
              <a:t>9</a:t>
            </a:fld>
            <a:endParaRPr>
              <a:solidFill>
                <a:schemeClr val="accent5">
                  <a:lumMod val="75000"/>
                </a:schemeClr>
              </a:solidFill>
            </a:endParaRPr>
          </a:p>
        </p:txBody>
      </p:sp>
      <p:pic>
        <p:nvPicPr>
          <p:cNvPr id="5" name="Picture 4">
            <a:extLst>
              <a:ext uri="{FF2B5EF4-FFF2-40B4-BE49-F238E27FC236}">
                <a16:creationId xmlns:a16="http://schemas.microsoft.com/office/drawing/2014/main" id="{C87C461A-5B84-49E6-B671-A8E477464D13}"/>
              </a:ext>
            </a:extLst>
          </p:cNvPr>
          <p:cNvPicPr>
            <a:picLocks noChangeAspect="1"/>
          </p:cNvPicPr>
          <p:nvPr/>
        </p:nvPicPr>
        <p:blipFill>
          <a:blip r:embed="rId3"/>
          <a:stretch>
            <a:fillRect/>
          </a:stretch>
        </p:blipFill>
        <p:spPr>
          <a:xfrm>
            <a:off x="950837" y="1463040"/>
            <a:ext cx="6607283" cy="3402419"/>
          </a:xfrm>
          <a:prstGeom prst="rect">
            <a:avLst/>
          </a:prstGeom>
        </p:spPr>
      </p:pic>
      <p:sp>
        <p:nvSpPr>
          <p:cNvPr id="4" name="Arrow: Up 3">
            <a:extLst>
              <a:ext uri="{FF2B5EF4-FFF2-40B4-BE49-F238E27FC236}">
                <a16:creationId xmlns:a16="http://schemas.microsoft.com/office/drawing/2014/main" id="{50F0ACD8-E31E-45E5-8D6E-045F33162564}"/>
              </a:ext>
            </a:extLst>
          </p:cNvPr>
          <p:cNvSpPr/>
          <p:nvPr/>
        </p:nvSpPr>
        <p:spPr>
          <a:xfrm>
            <a:off x="6330255" y="4194670"/>
            <a:ext cx="629447" cy="94883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9DD9C874-9BE1-4FED-884C-37A73922FA58}"/>
              </a:ext>
            </a:extLst>
          </p:cNvPr>
          <p:cNvSpPr/>
          <p:nvPr/>
        </p:nvSpPr>
        <p:spPr>
          <a:xfrm>
            <a:off x="5621749" y="3873518"/>
            <a:ext cx="238169" cy="232064"/>
          </a:xfrm>
          <a:prstGeom prst="star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B630A3F1-AA38-4173-90EC-A7092D01DB57}"/>
              </a:ext>
            </a:extLst>
          </p:cNvPr>
          <p:cNvSpPr/>
          <p:nvPr/>
        </p:nvSpPr>
        <p:spPr>
          <a:xfrm>
            <a:off x="7225309" y="3650234"/>
            <a:ext cx="480592" cy="446568"/>
          </a:xfrm>
          <a:prstGeom prst="star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Right 1">
            <a:extLst>
              <a:ext uri="{FF2B5EF4-FFF2-40B4-BE49-F238E27FC236}">
                <a16:creationId xmlns:a16="http://schemas.microsoft.com/office/drawing/2014/main" id="{971CD42D-B1A9-4BAA-B57B-F806C4B5F29F}"/>
              </a:ext>
            </a:extLst>
          </p:cNvPr>
          <p:cNvSpPr/>
          <p:nvPr/>
        </p:nvSpPr>
        <p:spPr>
          <a:xfrm>
            <a:off x="639128" y="3767455"/>
            <a:ext cx="863576" cy="48351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Google Shape;121;p17"/>
          <p:cNvSpPr txBox="1">
            <a:spLocks noGrp="1"/>
          </p:cNvSpPr>
          <p:nvPr>
            <p:ph type="title" idx="4294967295"/>
          </p:nvPr>
        </p:nvSpPr>
        <p:spPr>
          <a:xfrm>
            <a:off x="330559" y="745490"/>
            <a:ext cx="8121650" cy="717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dirty="0"/>
              <a:t>6.5% Retention Program </a:t>
            </a:r>
            <a:br>
              <a:rPr lang="en-US" sz="2400" dirty="0"/>
            </a:br>
            <a:r>
              <a:rPr lang="en-US" sz="2400" dirty="0"/>
              <a:t>Agency Provider Payment Schedule</a:t>
            </a:r>
            <a:endParaRPr sz="2400" dirty="0"/>
          </a:p>
        </p:txBody>
      </p:sp>
    </p:spTree>
  </p:cSld>
  <p:clrMapOvr>
    <a:masterClrMapping/>
  </p:clrMapOvr>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17218</TotalTime>
  <Words>667</Words>
  <Application>Microsoft Office PowerPoint</Application>
  <PresentationFormat>On-screen Show (16:9)</PresentationFormat>
  <Paragraphs>89</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 Rounded MT Bold</vt:lpstr>
      <vt:lpstr>Arial Black</vt:lpstr>
      <vt:lpstr>Fira Sans Medium</vt:lpstr>
      <vt:lpstr>Calibri</vt:lpstr>
      <vt:lpstr>Segoe UI</vt:lpstr>
      <vt:lpstr>Franklin Gothic Medium</vt:lpstr>
      <vt:lpstr>Fira Sans Light</vt:lpstr>
      <vt:lpstr>Arial</vt:lpstr>
      <vt:lpstr>Fira Sans SemiBold</vt:lpstr>
      <vt:lpstr>Goudy Old Style</vt:lpstr>
      <vt:lpstr>Wingdings</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6.5% Retention Program  Agency Provider Payment Schedule</vt:lpstr>
      <vt:lpstr>PowerPoint Presentation</vt:lpstr>
      <vt:lpstr>Upcoming Provider Training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Manda A. Jackson</dc:creator>
  <cp:lastModifiedBy>Andrea Klimko</cp:lastModifiedBy>
  <cp:revision>311</cp:revision>
  <cp:lastPrinted>2023-10-12T16:45:03Z</cp:lastPrinted>
  <dcterms:modified xsi:type="dcterms:W3CDTF">2023-10-30T12:56:23Z</dcterms:modified>
</cp:coreProperties>
</file>